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5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4" r:id="rId13"/>
    <p:sldId id="276" r:id="rId14"/>
    <p:sldId id="277" r:id="rId15"/>
    <p:sldId id="278" r:id="rId16"/>
    <p:sldId id="293" r:id="rId17"/>
    <p:sldId id="279" r:id="rId18"/>
    <p:sldId id="280" r:id="rId19"/>
    <p:sldId id="281" r:id="rId20"/>
    <p:sldId id="282" r:id="rId21"/>
    <p:sldId id="283" r:id="rId22"/>
    <p:sldId id="285" r:id="rId23"/>
    <p:sldId id="291" r:id="rId24"/>
    <p:sldId id="292" r:id="rId25"/>
    <p:sldId id="264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907" autoAdjust="0"/>
  </p:normalViewPr>
  <p:slideViewPr>
    <p:cSldViewPr snapToGrid="0">
      <p:cViewPr>
        <p:scale>
          <a:sx n="50" d="100"/>
          <a:sy n="50" d="100"/>
        </p:scale>
        <p:origin x="43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98D47-E411-4229-BB54-3D39E7F4D7AE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7AED4-F5A0-44DC-BA15-5B1761FF1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07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0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5E18-FB45-711A-6091-1FBB56A06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A9BA04-13CA-2C34-4324-67D6B1A3B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AD5695-FECC-5EE7-83F4-F374FD28B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31A8C7-4022-79F5-341C-EB068AEA8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988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F39A-9899-D134-7AE0-587ABB389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77687A-A392-85E2-4927-F4454C890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029949-A7C6-C331-5714-4C64ADA0B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79082E-FFD0-FEF0-9EDC-C3A3BD550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39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12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cs typeface="210 디딤고딕"/>
                <a:sym typeface="210 디딤고딕"/>
              </a:rPr>
              <a:t>동영상에서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cs typeface="210 디딤고딕"/>
                <a:sym typeface="210 디딤고딕"/>
              </a:rPr>
              <a:t>LCD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맑은 고딕"/>
                <a:cs typeface="210 디딤고딕"/>
                <a:sym typeface="210 디딤고딕"/>
              </a:rPr>
              <a:t> 수치 화질 때문에 사진 먼저 보여주고 동영상 플레이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13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293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57F8-FF3E-BF22-2550-7A6E3A2B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AABB28-BE27-24DC-351C-58A95B03A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AB73C5-7959-158E-9009-C7F8CDD56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C1B6D-9E2E-6357-49DF-102EFCA20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12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BFCF9-DE72-4F47-A2AD-5845C9D5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AB7846-6E68-C2D8-42D2-8503C5C2E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C1BE00-FE63-7D1D-8ECC-34C3C5961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1B91D1-D3CC-8E04-8535-ACA4A726F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21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0EE29-1276-4557-152E-E8E605E6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7B6ACD-CDB1-AA6E-56EE-80029F846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60CA9E-7D0C-8F67-E82B-A77E80E47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87451-C60A-281E-A7A7-7BD2B74E9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1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1F620-8548-CC2C-F38B-69A555F7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95D88D-7CC0-273D-1135-F5BF35063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1EBC8D-7FBA-51A8-7E89-3FFBCEB60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C7B1B4-4C76-0F90-4481-197762626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01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0684-7F0B-5D8C-DADC-2905A4D65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311231-6640-7975-A2CB-E07E8C808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49AC88-4FA0-AE55-D422-043034749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4D133-13CD-C91E-CEF9-D6571DCD3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7AED4-F5A0-44DC-BA15-5B1761FF1EE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3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9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69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7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51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5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9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3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7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2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2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0">
            <a:extLst>
              <a:ext uri="{FF2B5EF4-FFF2-40B4-BE49-F238E27FC236}">
                <a16:creationId xmlns:a16="http://schemas.microsoft.com/office/drawing/2014/main" id="{EC0CD02B-8B65-4A63-B5A7-B9993707D6CE}"/>
              </a:ext>
            </a:extLst>
          </p:cNvPr>
          <p:cNvSpPr/>
          <p:nvPr/>
        </p:nvSpPr>
        <p:spPr>
          <a:xfrm>
            <a:off x="3990018" y="1944367"/>
            <a:ext cx="4292453" cy="2657662"/>
          </a:xfrm>
          <a:custGeom>
            <a:avLst/>
            <a:gdLst>
              <a:gd name="connsiteX0" fmla="*/ 0 w 3692175"/>
              <a:gd name="connsiteY0" fmla="*/ 0 h 2286001"/>
              <a:gd name="connsiteX1" fmla="*/ 1677006 w 3692175"/>
              <a:gd name="connsiteY1" fmla="*/ 0 h 2286001"/>
              <a:gd name="connsiteX2" fmla="*/ 1880460 w 3692175"/>
              <a:gd name="connsiteY2" fmla="*/ 203454 h 2286001"/>
              <a:gd name="connsiteX3" fmla="*/ 1880460 w 3692175"/>
              <a:gd name="connsiteY3" fmla="*/ 1859714 h 2286001"/>
              <a:gd name="connsiteX4" fmla="*/ 1879260 w 3692175"/>
              <a:gd name="connsiteY4" fmla="*/ 1859714 h 2286001"/>
              <a:gd name="connsiteX5" fmla="*/ 1879260 w 3692175"/>
              <a:gd name="connsiteY5" fmla="*/ 1889078 h 2286001"/>
              <a:gd name="connsiteX6" fmla="*/ 1880178 w 3692175"/>
              <a:gd name="connsiteY6" fmla="*/ 1889078 h 2286001"/>
              <a:gd name="connsiteX7" fmla="*/ 1880178 w 3692175"/>
              <a:gd name="connsiteY7" fmla="*/ 2062381 h 2286001"/>
              <a:gd name="connsiteX8" fmla="*/ 2056080 w 3692175"/>
              <a:gd name="connsiteY8" fmla="*/ 2238283 h 2286001"/>
              <a:gd name="connsiteX9" fmla="*/ 3692175 w 3692175"/>
              <a:gd name="connsiteY9" fmla="*/ 2238283 h 2286001"/>
              <a:gd name="connsiteX10" fmla="*/ 3692175 w 3692175"/>
              <a:gd name="connsiteY10" fmla="*/ 2286001 h 2286001"/>
              <a:gd name="connsiteX11" fmla="*/ 2035915 w 3692175"/>
              <a:gd name="connsiteY11" fmla="*/ 2286001 h 2286001"/>
              <a:gd name="connsiteX12" fmla="*/ 1832461 w 3692175"/>
              <a:gd name="connsiteY12" fmla="*/ 2082547 h 2286001"/>
              <a:gd name="connsiteX13" fmla="*/ 1832461 w 3692175"/>
              <a:gd name="connsiteY13" fmla="*/ 1933252 h 2286001"/>
              <a:gd name="connsiteX14" fmla="*/ 1832460 w 3692175"/>
              <a:gd name="connsiteY14" fmla="*/ 1933252 h 2286001"/>
              <a:gd name="connsiteX15" fmla="*/ 1832460 w 3692175"/>
              <a:gd name="connsiteY15" fmla="*/ 1594852 h 2286001"/>
              <a:gd name="connsiteX16" fmla="*/ 1832742 w 3692175"/>
              <a:gd name="connsiteY16" fmla="*/ 1594852 h 2286001"/>
              <a:gd name="connsiteX17" fmla="*/ 1832742 w 3692175"/>
              <a:gd name="connsiteY17" fmla="*/ 223619 h 2286001"/>
              <a:gd name="connsiteX18" fmla="*/ 1656840 w 3692175"/>
              <a:gd name="connsiteY18" fmla="*/ 47717 h 2286001"/>
              <a:gd name="connsiteX19" fmla="*/ 0 w 3692175"/>
              <a:gd name="connsiteY19" fmla="*/ 47717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2175" h="2286001">
                <a:moveTo>
                  <a:pt x="0" y="0"/>
                </a:moveTo>
                <a:lnTo>
                  <a:pt x="1677006" y="0"/>
                </a:lnTo>
                <a:cubicBezTo>
                  <a:pt x="1789371" y="0"/>
                  <a:pt x="1880460" y="91089"/>
                  <a:pt x="1880460" y="203454"/>
                </a:cubicBezTo>
                <a:lnTo>
                  <a:pt x="1880460" y="1859714"/>
                </a:lnTo>
                <a:lnTo>
                  <a:pt x="1879260" y="1859714"/>
                </a:lnTo>
                <a:lnTo>
                  <a:pt x="1879260" y="1889078"/>
                </a:lnTo>
                <a:lnTo>
                  <a:pt x="1880178" y="1889078"/>
                </a:lnTo>
                <a:lnTo>
                  <a:pt x="1880178" y="2062381"/>
                </a:lnTo>
                <a:cubicBezTo>
                  <a:pt x="1880178" y="2159529"/>
                  <a:pt x="1958932" y="2238283"/>
                  <a:pt x="2056080" y="2238283"/>
                </a:cubicBezTo>
                <a:lnTo>
                  <a:pt x="3692175" y="2238283"/>
                </a:lnTo>
                <a:lnTo>
                  <a:pt x="3692175" y="2286001"/>
                </a:lnTo>
                <a:lnTo>
                  <a:pt x="2035915" y="2286001"/>
                </a:lnTo>
                <a:cubicBezTo>
                  <a:pt x="1923550" y="2286001"/>
                  <a:pt x="1832461" y="2194912"/>
                  <a:pt x="1832461" y="2082547"/>
                </a:cubicBezTo>
                <a:lnTo>
                  <a:pt x="1832461" y="1933252"/>
                </a:lnTo>
                <a:lnTo>
                  <a:pt x="1832460" y="1933252"/>
                </a:lnTo>
                <a:lnTo>
                  <a:pt x="1832460" y="1594852"/>
                </a:lnTo>
                <a:lnTo>
                  <a:pt x="1832742" y="1594852"/>
                </a:lnTo>
                <a:lnTo>
                  <a:pt x="1832742" y="223619"/>
                </a:lnTo>
                <a:cubicBezTo>
                  <a:pt x="1832742" y="126471"/>
                  <a:pt x="1753988" y="47717"/>
                  <a:pt x="1656840" y="47717"/>
                </a:cubicBezTo>
                <a:lnTo>
                  <a:pt x="0" y="47717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B90948B-2050-4A94-9D35-1AC023CA7BE9}"/>
              </a:ext>
            </a:extLst>
          </p:cNvPr>
          <p:cNvSpPr/>
          <p:nvPr/>
        </p:nvSpPr>
        <p:spPr>
          <a:xfrm>
            <a:off x="3909529" y="1896379"/>
            <a:ext cx="155030" cy="1550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sx="200000" sy="2000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8000" y="2774074"/>
            <a:ext cx="6096000" cy="995245"/>
          </a:xfrm>
          <a:prstGeom prst="rect">
            <a:avLst/>
          </a:prstGeom>
          <a:solidFill>
            <a:srgbClr val="62847D"/>
          </a:solidFill>
        </p:spPr>
        <p:txBody>
          <a:bodyPr tIns="108000" bIns="108000">
            <a:spAutoFit/>
          </a:bodyPr>
          <a:lstStyle/>
          <a:p>
            <a:pPr algn="ctr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스마트 화분 관리 시스템</a:t>
            </a:r>
            <a:endParaRPr lang="en-US" altLang="ko-KR" sz="4000" b="1" i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95000"/>
                  </a:prstClr>
                </a:solidFill>
              </a:rPr>
              <a:t>무선네트워크 팀프로젝트</a:t>
            </a:r>
            <a:endParaRPr lang="ko-KR" altLang="en-US" sz="60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10650" y="4847182"/>
            <a:ext cx="33718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ko-KR" altLang="en-US" sz="1600" kern="0" dirty="0">
                <a:solidFill>
                  <a:prstClr val="white"/>
                </a:solidFill>
              </a:rPr>
              <a:t>인하공전 컴퓨터정보과 </a:t>
            </a:r>
            <a:r>
              <a:rPr lang="en-US" altLang="ko-KR" sz="1600" kern="0" dirty="0">
                <a:solidFill>
                  <a:prstClr val="white"/>
                </a:solidFill>
              </a:rPr>
              <a:t>3-A</a:t>
            </a:r>
          </a:p>
          <a:p>
            <a:pPr algn="r" latinLnBrk="0"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202044034 </a:t>
            </a:r>
            <a:r>
              <a:rPr lang="ko-KR" altLang="en-US" sz="1600" b="1" kern="0">
                <a:solidFill>
                  <a:prstClr val="white"/>
                </a:solidFill>
              </a:rPr>
              <a:t>왕   건</a:t>
            </a:r>
            <a:endParaRPr lang="en-US" altLang="ko-KR" sz="1600" b="1" kern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202244003 </a:t>
            </a:r>
            <a:r>
              <a:rPr lang="ko-KR" altLang="en-US" sz="1600" b="1" kern="0">
                <a:solidFill>
                  <a:prstClr val="white"/>
                </a:solidFill>
              </a:rPr>
              <a:t>윤예빈</a:t>
            </a:r>
            <a:endParaRPr lang="en-US" altLang="ko-KR" sz="1600" b="1" kern="0" dirty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202244016 </a:t>
            </a:r>
            <a:r>
              <a:rPr lang="ko-KR" altLang="en-US" sz="1600" b="1" kern="0">
                <a:solidFill>
                  <a:prstClr val="white"/>
                </a:solidFill>
              </a:rPr>
              <a:t>김민호</a:t>
            </a:r>
            <a:endParaRPr lang="en-US" altLang="ko-KR" sz="1600" b="1" kern="0" dirty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</a:rPr>
              <a:t>202244026 </a:t>
            </a:r>
            <a:r>
              <a:rPr lang="ko-KR" altLang="en-US" sz="1600" b="1" kern="0" dirty="0" err="1">
                <a:solidFill>
                  <a:prstClr val="white"/>
                </a:solidFill>
              </a:rPr>
              <a:t>구예림</a:t>
            </a:r>
            <a:endParaRPr lang="en-US" altLang="ko-KR" sz="1600" b="1" kern="0" dirty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202244028 </a:t>
            </a:r>
            <a:r>
              <a:rPr lang="ko-KR" altLang="en-US" sz="1600" b="1" kern="0">
                <a:solidFill>
                  <a:prstClr val="white"/>
                </a:solidFill>
              </a:rPr>
              <a:t>이수민</a:t>
            </a:r>
            <a:endParaRPr lang="en-US" altLang="ko-KR" sz="1600" b="1" kern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202244035 </a:t>
            </a:r>
            <a:r>
              <a:rPr lang="ko-KR" altLang="en-US" sz="1600" b="1" kern="0" dirty="0" err="1">
                <a:solidFill>
                  <a:prstClr val="white"/>
                </a:solidFill>
              </a:rPr>
              <a:t>이승예</a:t>
            </a:r>
            <a:endParaRPr lang="ko-KR" altLang="en-US" sz="16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6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0.16068 -1.48148E-6 C 0.19167 -1.48148E-6 0.17279 0.19005 0.17539 0.32963 C 0.17448 0.40301 0.18789 0.38333 0.35209 0.38009 " pathEditMode="relative" rAng="0" ptsTypes="AAAA">
                                      <p:cBhvr>
                                        <p:cTn id="6" dur="2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75D3F-AB33-40E8-349E-1BF14EC5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01B773-D562-6933-6AA6-94F21BEB303F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스마트 화분 관리 시스템 다이어그램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B62190-D9C3-09C4-C296-E6AC4AB3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02" y="1470895"/>
            <a:ext cx="9106395" cy="52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CE664-5B94-201D-23BE-A8B994F7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3DF874-773A-BCCE-8B3E-13E80362088E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준비 현황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69415-C0CE-B411-D486-637A3C54938F}"/>
              </a:ext>
            </a:extLst>
          </p:cNvPr>
          <p:cNvSpPr txBox="1"/>
          <p:nvPr/>
        </p:nvSpPr>
        <p:spPr>
          <a:xfrm>
            <a:off x="2467494" y="5146680"/>
            <a:ext cx="1910463" cy="32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ko-KR" alt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토양 습도 센서</a:t>
            </a:r>
            <a:endParaRPr lang="en-US" altLang="ko-KR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6733A-DEAD-20E7-B35B-5C439EBCC1EB}"/>
              </a:ext>
            </a:extLst>
          </p:cNvPr>
          <p:cNvSpPr txBox="1"/>
          <p:nvPr/>
        </p:nvSpPr>
        <p:spPr>
          <a:xfrm>
            <a:off x="7809795" y="5127614"/>
            <a:ext cx="2181122" cy="32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ko-KR" altLang="en-US" sz="160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수중 모터</a:t>
            </a:r>
            <a:endParaRPr lang="en-US" altLang="ko-KR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9B46C-3F8E-3A3C-C33E-43DC4F46916D}"/>
              </a:ext>
            </a:extLst>
          </p:cNvPr>
          <p:cNvSpPr txBox="1"/>
          <p:nvPr/>
        </p:nvSpPr>
        <p:spPr>
          <a:xfrm>
            <a:off x="5439113" y="5127615"/>
            <a:ext cx="1863272" cy="32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ko-KR" altLang="en-US" sz="160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모터 드라이버</a:t>
            </a:r>
            <a:endParaRPr lang="en-US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F2029-90EE-8542-1755-412A6775C217}"/>
              </a:ext>
            </a:extLst>
          </p:cNvPr>
          <p:cNvSpPr txBox="1"/>
          <p:nvPr/>
        </p:nvSpPr>
        <p:spPr>
          <a:xfrm>
            <a:off x="2476007" y="1659097"/>
            <a:ext cx="7239986" cy="3941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spcBef>
                <a:spcPct val="0"/>
              </a:spcBef>
              <a:buAutoNum type="arabicPeriod"/>
              <a:defRPr/>
            </a:pP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토양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습도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분석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및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자동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물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주기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시스템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테스트</a:t>
            </a:r>
            <a:endParaRPr lang="en-US" altLang="ko-KR" sz="2400" dirty="0">
              <a:solidFill>
                <a:srgbClr val="000000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4017958-1FD2-FC9D-1562-54A9ABF25428}"/>
              </a:ext>
            </a:extLst>
          </p:cNvPr>
          <p:cNvSpPr/>
          <p:nvPr/>
        </p:nvSpPr>
        <p:spPr>
          <a:xfrm>
            <a:off x="2467494" y="2649313"/>
            <a:ext cx="2645268" cy="2291177"/>
          </a:xfrm>
          <a:custGeom>
            <a:avLst/>
            <a:gdLst/>
            <a:ahLst/>
            <a:cxnLst/>
            <a:rect l="l" t="t" r="r" b="b"/>
            <a:pathLst>
              <a:path w="2645268" h="2291177">
                <a:moveTo>
                  <a:pt x="0" y="0"/>
                </a:moveTo>
                <a:lnTo>
                  <a:pt x="2645268" y="0"/>
                </a:lnTo>
                <a:lnTo>
                  <a:pt x="2645268" y="2291177"/>
                </a:lnTo>
                <a:lnTo>
                  <a:pt x="0" y="2291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9320" t="-14950" r="-19850" b="-62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C9A70D-32A0-E98A-2D3C-693841233F36}"/>
              </a:ext>
            </a:extLst>
          </p:cNvPr>
          <p:cNvSpPr/>
          <p:nvPr/>
        </p:nvSpPr>
        <p:spPr>
          <a:xfrm>
            <a:off x="7809795" y="2883622"/>
            <a:ext cx="2267230" cy="2056868"/>
          </a:xfrm>
          <a:custGeom>
            <a:avLst/>
            <a:gdLst/>
            <a:ahLst/>
            <a:cxnLst/>
            <a:rect l="l" t="t" r="r" b="b"/>
            <a:pathLst>
              <a:path w="2267230" h="2056868">
                <a:moveTo>
                  <a:pt x="0" y="0"/>
                </a:moveTo>
                <a:lnTo>
                  <a:pt x="2267230" y="0"/>
                </a:lnTo>
                <a:lnTo>
                  <a:pt x="2267230" y="2056868"/>
                </a:lnTo>
                <a:lnTo>
                  <a:pt x="0" y="2056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32260" t="-43400" r="-25670" b="-3068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FAC5B34-6F51-A92E-5F0F-B3C3005595BF}"/>
              </a:ext>
            </a:extLst>
          </p:cNvPr>
          <p:cNvSpPr/>
          <p:nvPr/>
        </p:nvSpPr>
        <p:spPr>
          <a:xfrm>
            <a:off x="5237134" y="2662981"/>
            <a:ext cx="2267230" cy="2251375"/>
          </a:xfrm>
          <a:custGeom>
            <a:avLst/>
            <a:gdLst/>
            <a:ahLst/>
            <a:cxnLst/>
            <a:rect l="l" t="t" r="r" b="b"/>
            <a:pathLst>
              <a:path w="2267230" h="2251375">
                <a:moveTo>
                  <a:pt x="0" y="0"/>
                </a:moveTo>
                <a:lnTo>
                  <a:pt x="2267230" y="0"/>
                </a:lnTo>
                <a:lnTo>
                  <a:pt x="2267230" y="2251375"/>
                </a:lnTo>
                <a:lnTo>
                  <a:pt x="0" y="2251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3500" t="-5310" r="-4900" b="-386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10ED5-8BD8-F994-E98F-77362BE5E37F}"/>
              </a:ext>
            </a:extLst>
          </p:cNvPr>
          <p:cNvSpPr txBox="1"/>
          <p:nvPr/>
        </p:nvSpPr>
        <p:spPr>
          <a:xfrm>
            <a:off x="1790700" y="5684322"/>
            <a:ext cx="8610600" cy="869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토양 습도 센서가 감지한 습도 값이 일정 이하로 내려갔을 때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수중 모터가 작동 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되도록 테스트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73461-EC7B-BD87-94C9-3D2A62997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7F679A9-ABAD-E74B-3074-9AB0F578D4D3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준비 현황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90338-7F26-FE62-B0A5-3AE51452D94F}"/>
              </a:ext>
            </a:extLst>
          </p:cNvPr>
          <p:cNvSpPr txBox="1"/>
          <p:nvPr/>
        </p:nvSpPr>
        <p:spPr>
          <a:xfrm>
            <a:off x="2254045" y="4788871"/>
            <a:ext cx="1910463" cy="32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en-US" altLang="ko-KR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조도</a:t>
            </a:r>
            <a:r>
              <a:rPr lang="en-US" altLang="ko-KR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센서</a:t>
            </a:r>
            <a:r>
              <a:rPr lang="en-US" altLang="ko-KR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모듈</a:t>
            </a:r>
            <a:endParaRPr lang="en-US" altLang="ko-KR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40E6D-832D-B51D-A941-DD2562B1FA71}"/>
              </a:ext>
            </a:extLst>
          </p:cNvPr>
          <p:cNvSpPr txBox="1"/>
          <p:nvPr/>
        </p:nvSpPr>
        <p:spPr>
          <a:xfrm>
            <a:off x="7793167" y="4769805"/>
            <a:ext cx="2181122" cy="32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en-US" altLang="ko-KR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식물</a:t>
            </a:r>
            <a:r>
              <a:rPr lang="en-US" altLang="ko-KR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생장</a:t>
            </a:r>
            <a:r>
              <a:rPr lang="en-US" altLang="ko-KR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LED 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19222-6CEF-4735-620F-649969CC85AE}"/>
              </a:ext>
            </a:extLst>
          </p:cNvPr>
          <p:cNvSpPr txBox="1"/>
          <p:nvPr/>
        </p:nvSpPr>
        <p:spPr>
          <a:xfrm>
            <a:off x="4653815" y="4769806"/>
            <a:ext cx="1863272" cy="32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en-US" altLang="ko-KR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LED</a:t>
            </a:r>
            <a:endParaRPr lang="en-US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4667A-3547-985B-4E2A-9E0FDD4752C4}"/>
              </a:ext>
            </a:extLst>
          </p:cNvPr>
          <p:cNvSpPr txBox="1"/>
          <p:nvPr/>
        </p:nvSpPr>
        <p:spPr>
          <a:xfrm>
            <a:off x="2476007" y="1602840"/>
            <a:ext cx="7239986" cy="3941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2.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일조량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탐지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및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식물생장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LED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시스템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테스트</a:t>
            </a:r>
            <a:endParaRPr lang="en-US" altLang="ko-KR" sz="2400" dirty="0">
              <a:solidFill>
                <a:srgbClr val="000000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E722DE3E-31F1-1A46-4F3D-55011BB36913}"/>
              </a:ext>
            </a:extLst>
          </p:cNvPr>
          <p:cNvSpPr/>
          <p:nvPr/>
        </p:nvSpPr>
        <p:spPr>
          <a:xfrm>
            <a:off x="2147830" y="2717806"/>
            <a:ext cx="2411806" cy="1858933"/>
          </a:xfrm>
          <a:custGeom>
            <a:avLst/>
            <a:gdLst/>
            <a:ahLst/>
            <a:cxnLst/>
            <a:rect l="l" t="t" r="r" b="b"/>
            <a:pathLst>
              <a:path w="2411806" h="1858933">
                <a:moveTo>
                  <a:pt x="0" y="0"/>
                </a:moveTo>
                <a:lnTo>
                  <a:pt x="2411806" y="0"/>
                </a:lnTo>
                <a:lnTo>
                  <a:pt x="2411806" y="1858934"/>
                </a:lnTo>
                <a:lnTo>
                  <a:pt x="0" y="1858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3310" t="-20000" r="-3640" b="-1876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C7FB8A54-8377-C8B7-FD4E-9A6FA6F9229B}"/>
              </a:ext>
            </a:extLst>
          </p:cNvPr>
          <p:cNvSpPr/>
          <p:nvPr/>
        </p:nvSpPr>
        <p:spPr>
          <a:xfrm>
            <a:off x="7621401" y="2717806"/>
            <a:ext cx="2244268" cy="1873314"/>
          </a:xfrm>
          <a:custGeom>
            <a:avLst/>
            <a:gdLst/>
            <a:ahLst/>
            <a:cxnLst/>
            <a:rect l="l" t="t" r="r" b="b"/>
            <a:pathLst>
              <a:path w="2244268" h="1873314">
                <a:moveTo>
                  <a:pt x="0" y="0"/>
                </a:moveTo>
                <a:lnTo>
                  <a:pt x="2244268" y="0"/>
                </a:lnTo>
                <a:lnTo>
                  <a:pt x="2244268" y="1873315"/>
                </a:lnTo>
                <a:lnTo>
                  <a:pt x="0" y="1873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7210" t="-18910" r="-5830" b="-1652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DB6334B2-6AC5-9281-243F-63BEB005BD27}"/>
              </a:ext>
            </a:extLst>
          </p:cNvPr>
          <p:cNvSpPr/>
          <p:nvPr/>
        </p:nvSpPr>
        <p:spPr>
          <a:xfrm>
            <a:off x="4998159" y="2887808"/>
            <a:ext cx="1518928" cy="1518928"/>
          </a:xfrm>
          <a:custGeom>
            <a:avLst/>
            <a:gdLst/>
            <a:ahLst/>
            <a:cxnLst/>
            <a:rect l="l" t="t" r="r" b="b"/>
            <a:pathLst>
              <a:path w="1518928" h="1518928">
                <a:moveTo>
                  <a:pt x="0" y="0"/>
                </a:moveTo>
                <a:lnTo>
                  <a:pt x="1518928" y="0"/>
                </a:lnTo>
                <a:lnTo>
                  <a:pt x="1518928" y="1518928"/>
                </a:lnTo>
                <a:lnTo>
                  <a:pt x="0" y="1518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15" name="AutoShape 10">
            <a:extLst>
              <a:ext uri="{FF2B5EF4-FFF2-40B4-BE49-F238E27FC236}">
                <a16:creationId xmlns:a16="http://schemas.microsoft.com/office/drawing/2014/main" id="{4082347D-3919-BB06-B278-3BCECE37459B}"/>
              </a:ext>
            </a:extLst>
          </p:cNvPr>
          <p:cNvSpPr/>
          <p:nvPr/>
        </p:nvSpPr>
        <p:spPr>
          <a:xfrm>
            <a:off x="6422978" y="3878984"/>
            <a:ext cx="954891" cy="0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BAB23-B15F-0CEB-E5C6-91843994A85E}"/>
              </a:ext>
            </a:extLst>
          </p:cNvPr>
          <p:cNvSpPr txBox="1"/>
          <p:nvPr/>
        </p:nvSpPr>
        <p:spPr>
          <a:xfrm>
            <a:off x="1790700" y="5684322"/>
            <a:ext cx="8610600" cy="869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조도 센서가 감지한 조도 값에 따라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LED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동작되도록 테스트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추후 일반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LED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식물 생장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LED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로 업그레이드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02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988E0-0ACB-9DF5-05D1-DE11F48B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F116865-5B88-1C85-C64D-879BDB4D6C44}"/>
              </a:ext>
            </a:extLst>
          </p:cNvPr>
          <p:cNvSpPr txBox="1"/>
          <p:nvPr/>
        </p:nvSpPr>
        <p:spPr>
          <a:xfrm>
            <a:off x="1790700" y="5684322"/>
            <a:ext cx="8610600" cy="869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센서 비용 절약을 위해 카메라 모듈 대신 보유하고 있는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일반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웹캠으로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시스템을 구축할 수 있는 가능성에 대해 조사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50EB60-A2EF-F278-D2BC-EED3EE341025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준비 현황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7581F-DFB3-6905-DAD2-D52439DE3E52}"/>
              </a:ext>
            </a:extLst>
          </p:cNvPr>
          <p:cNvSpPr txBox="1"/>
          <p:nvPr/>
        </p:nvSpPr>
        <p:spPr>
          <a:xfrm>
            <a:off x="2476007" y="1538263"/>
            <a:ext cx="7239986" cy="3941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3.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카메라를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통한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타임랩스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시스템</a:t>
            </a:r>
            <a:endParaRPr lang="en-US" altLang="ko-KR" sz="2400" dirty="0">
              <a:solidFill>
                <a:srgbClr val="000000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8C2BB2E-70F2-6ADB-4071-671AB409BA8A}"/>
              </a:ext>
            </a:extLst>
          </p:cNvPr>
          <p:cNvSpPr/>
          <p:nvPr/>
        </p:nvSpPr>
        <p:spPr>
          <a:xfrm>
            <a:off x="6748451" y="2463066"/>
            <a:ext cx="2175335" cy="2175335"/>
          </a:xfrm>
          <a:custGeom>
            <a:avLst/>
            <a:gdLst/>
            <a:ahLst/>
            <a:cxnLst/>
            <a:rect l="l" t="t" r="r" b="b"/>
            <a:pathLst>
              <a:path w="2175335" h="2175335">
                <a:moveTo>
                  <a:pt x="0" y="0"/>
                </a:moveTo>
                <a:lnTo>
                  <a:pt x="2175335" y="0"/>
                </a:lnTo>
                <a:lnTo>
                  <a:pt x="2175335" y="2175336"/>
                </a:lnTo>
                <a:lnTo>
                  <a:pt x="0" y="2175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7DA196F-68D1-5D1B-2F22-A60FA888179C}"/>
              </a:ext>
            </a:extLst>
          </p:cNvPr>
          <p:cNvSpPr/>
          <p:nvPr/>
        </p:nvSpPr>
        <p:spPr>
          <a:xfrm>
            <a:off x="2632464" y="2423738"/>
            <a:ext cx="2639154" cy="1977067"/>
          </a:xfrm>
          <a:custGeom>
            <a:avLst/>
            <a:gdLst/>
            <a:ahLst/>
            <a:cxnLst/>
            <a:rect l="l" t="t" r="r" b="b"/>
            <a:pathLst>
              <a:path w="2639154" h="1977067">
                <a:moveTo>
                  <a:pt x="0" y="0"/>
                </a:moveTo>
                <a:lnTo>
                  <a:pt x="2639154" y="0"/>
                </a:lnTo>
                <a:lnTo>
                  <a:pt x="2639154" y="1977067"/>
                </a:lnTo>
                <a:lnTo>
                  <a:pt x="0" y="197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19120" t="-21500" r="-24340" b="-2679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62F9DBB-84AF-A0E4-DA72-0F5CFF64C974}"/>
              </a:ext>
            </a:extLst>
          </p:cNvPr>
          <p:cNvSpPr txBox="1"/>
          <p:nvPr/>
        </p:nvSpPr>
        <p:spPr>
          <a:xfrm>
            <a:off x="7585416" y="4702920"/>
            <a:ext cx="759509" cy="32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en-US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웹캠</a:t>
            </a:r>
            <a:endParaRPr lang="en-US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0A61486D-399B-6630-B541-2CD723ED32BD}"/>
              </a:ext>
            </a:extLst>
          </p:cNvPr>
          <p:cNvSpPr txBox="1"/>
          <p:nvPr/>
        </p:nvSpPr>
        <p:spPr>
          <a:xfrm>
            <a:off x="3004157" y="4565575"/>
            <a:ext cx="2035967" cy="6955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defRPr/>
            </a:pPr>
            <a:r>
              <a:rPr lang="en-US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라즈베리파이</a:t>
            </a:r>
            <a:endParaRPr lang="en-US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en-US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카메라</a:t>
            </a:r>
            <a:r>
              <a:rPr 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모듈</a:t>
            </a:r>
            <a:endParaRPr lang="en-US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F92F1C37-FA0E-15BE-2212-EDBD316C68AD}"/>
              </a:ext>
            </a:extLst>
          </p:cNvPr>
          <p:cNvSpPr/>
          <p:nvPr/>
        </p:nvSpPr>
        <p:spPr>
          <a:xfrm>
            <a:off x="5591372" y="3821015"/>
            <a:ext cx="954891" cy="0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379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35F98-2BE9-38B8-FA88-3811DB78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35F030C-DC02-27C3-3304-7913A989C626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준비 현황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BCAAE-3624-62AF-5FD2-8A3FF1316E43}"/>
              </a:ext>
            </a:extLst>
          </p:cNvPr>
          <p:cNvSpPr txBox="1"/>
          <p:nvPr/>
        </p:nvSpPr>
        <p:spPr>
          <a:xfrm>
            <a:off x="2476007" y="1554991"/>
            <a:ext cx="7239986" cy="3941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아두이노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환경에서의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센서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테스트</a:t>
            </a:r>
            <a:endParaRPr lang="en-US" altLang="ko-KR" sz="2400" dirty="0">
              <a:solidFill>
                <a:srgbClr val="000000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06AA39-DF93-49D0-87BE-9A53B24F0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5981" y="2161180"/>
            <a:ext cx="5600037" cy="42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8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8004-3641-DD36-5EDA-0F44A6E3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43B7805-B565-834A-EED2-467DFFC3CB21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준비 현황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A9B16-4DDA-F642-4E3D-5CAEECC9E4D6}"/>
              </a:ext>
            </a:extLst>
          </p:cNvPr>
          <p:cNvSpPr txBox="1"/>
          <p:nvPr/>
        </p:nvSpPr>
        <p:spPr>
          <a:xfrm>
            <a:off x="2476007" y="1554991"/>
            <a:ext cx="7239986" cy="3941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아두이노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환경에서의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센서</a:t>
            </a: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테스트</a:t>
            </a:r>
            <a:endParaRPr lang="en-US" altLang="ko-KR" sz="2400" dirty="0">
              <a:solidFill>
                <a:srgbClr val="000000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1CBE3B67-901C-C075-F106-4D42C0617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2207110" y="2066320"/>
            <a:ext cx="7777779" cy="43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2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565C8-9C16-0C16-F560-3426D534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003FA00-3E28-28B9-E759-8151F65D3D49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준비 현황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1646E-DA9B-B28E-47DA-6135397DEA1B}"/>
              </a:ext>
            </a:extLst>
          </p:cNvPr>
          <p:cNvSpPr txBox="1"/>
          <p:nvPr/>
        </p:nvSpPr>
        <p:spPr>
          <a:xfrm>
            <a:off x="2476007" y="1554991"/>
            <a:ext cx="7239986" cy="3941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ko-KR" altLang="en-US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센서 테스트 에로사항</a:t>
            </a:r>
            <a:endParaRPr lang="en-US" altLang="ko-KR" sz="2400" dirty="0">
              <a:solidFill>
                <a:srgbClr val="000000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F8508EB-092D-B0C2-BF21-F3B5CF412F82}"/>
              </a:ext>
            </a:extLst>
          </p:cNvPr>
          <p:cNvSpPr/>
          <p:nvPr/>
        </p:nvSpPr>
        <p:spPr>
          <a:xfrm>
            <a:off x="6096000" y="2398769"/>
            <a:ext cx="2433363" cy="2057369"/>
          </a:xfrm>
          <a:custGeom>
            <a:avLst/>
            <a:gdLst/>
            <a:ahLst/>
            <a:cxnLst/>
            <a:rect l="l" t="t" r="r" b="b"/>
            <a:pathLst>
              <a:path w="3786406" h="2864328">
                <a:moveTo>
                  <a:pt x="0" y="0"/>
                </a:moveTo>
                <a:lnTo>
                  <a:pt x="3786406" y="0"/>
                </a:lnTo>
                <a:lnTo>
                  <a:pt x="3786406" y="2864328"/>
                </a:lnTo>
                <a:lnTo>
                  <a:pt x="0" y="2864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25950" r="-3170" b="-104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1F14CFE-40A0-E666-B14A-9D7CC234A4BB}"/>
              </a:ext>
            </a:extLst>
          </p:cNvPr>
          <p:cNvSpPr/>
          <p:nvPr/>
        </p:nvSpPr>
        <p:spPr>
          <a:xfrm>
            <a:off x="8934943" y="3090441"/>
            <a:ext cx="1562100" cy="1109899"/>
          </a:xfrm>
          <a:custGeom>
            <a:avLst/>
            <a:gdLst/>
            <a:ahLst/>
            <a:cxnLst/>
            <a:rect l="l" t="t" r="r" b="b"/>
            <a:pathLst>
              <a:path w="2212285" h="1484996">
                <a:moveTo>
                  <a:pt x="0" y="0"/>
                </a:moveTo>
                <a:lnTo>
                  <a:pt x="2212285" y="0"/>
                </a:lnTo>
                <a:lnTo>
                  <a:pt x="2212285" y="1484996"/>
                </a:lnTo>
                <a:lnTo>
                  <a:pt x="0" y="1484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2DB7B63-F2F0-FE10-D237-BE59375A0CB3}"/>
              </a:ext>
            </a:extLst>
          </p:cNvPr>
          <p:cNvSpPr/>
          <p:nvPr/>
        </p:nvSpPr>
        <p:spPr>
          <a:xfrm>
            <a:off x="1501980" y="2398769"/>
            <a:ext cx="2707560" cy="2267035"/>
          </a:xfrm>
          <a:custGeom>
            <a:avLst/>
            <a:gdLst/>
            <a:ahLst/>
            <a:cxnLst/>
            <a:rect l="l" t="t" r="r" b="b"/>
            <a:pathLst>
              <a:path w="3574112" h="2861927">
                <a:moveTo>
                  <a:pt x="0" y="0"/>
                </a:moveTo>
                <a:lnTo>
                  <a:pt x="3574112" y="0"/>
                </a:lnTo>
                <a:lnTo>
                  <a:pt x="3574112" y="2861927"/>
                </a:lnTo>
                <a:lnTo>
                  <a:pt x="0" y="2861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6280" t="-16170" r="-8130" b="-2671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8BFE1-E594-33FF-F142-660CB339A023}"/>
              </a:ext>
            </a:extLst>
          </p:cNvPr>
          <p:cNvSpPr txBox="1"/>
          <p:nvPr/>
        </p:nvSpPr>
        <p:spPr>
          <a:xfrm>
            <a:off x="2083989" y="4570304"/>
            <a:ext cx="1543543" cy="32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ko-KR" altLang="en-US" sz="160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아두이노</a:t>
            </a:r>
            <a:r>
              <a:rPr lang="ko-KR" alt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ko-KR" altLang="en-US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우노</a:t>
            </a:r>
            <a:endParaRPr lang="en-US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7AFDB6-DB87-53F5-7A19-B95902150B22}"/>
              </a:ext>
            </a:extLst>
          </p:cNvPr>
          <p:cNvSpPr txBox="1"/>
          <p:nvPr/>
        </p:nvSpPr>
        <p:spPr>
          <a:xfrm>
            <a:off x="6540909" y="4570304"/>
            <a:ext cx="1543543" cy="32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ko-KR" altLang="en-US" sz="1600" dirty="0" err="1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라즈베리파이</a:t>
            </a:r>
            <a:r>
              <a:rPr lang="ko-KR" alt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5</a:t>
            </a:r>
            <a:endParaRPr lang="en-US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DB618-0AEF-D082-30D5-069EC7849AD7}"/>
              </a:ext>
            </a:extLst>
          </p:cNvPr>
          <p:cNvSpPr txBox="1"/>
          <p:nvPr/>
        </p:nvSpPr>
        <p:spPr>
          <a:xfrm>
            <a:off x="8934943" y="4539179"/>
            <a:ext cx="1543543" cy="6955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en-US" altLang="ko-KR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MCP3008</a:t>
            </a:r>
          </a:p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en-US" altLang="ko-KR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(ADC </a:t>
            </a:r>
            <a:r>
              <a:rPr lang="ko-KR" alt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컨버터</a:t>
            </a:r>
            <a:r>
              <a:rPr lang="en-US" altLang="ko-KR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)</a:t>
            </a:r>
            <a:endParaRPr lang="en-US" sz="1600" dirty="0">
              <a:solidFill>
                <a:srgbClr val="737373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2D679BCC-A7F8-A5A6-3C0C-884B117A38E8}"/>
              </a:ext>
            </a:extLst>
          </p:cNvPr>
          <p:cNvSpPr/>
          <p:nvPr/>
        </p:nvSpPr>
        <p:spPr>
          <a:xfrm>
            <a:off x="4753172" y="3482456"/>
            <a:ext cx="954891" cy="0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B0A5E-9665-A589-D96F-37B057AA235D}"/>
              </a:ext>
            </a:extLst>
          </p:cNvPr>
          <p:cNvSpPr txBox="1"/>
          <p:nvPr/>
        </p:nvSpPr>
        <p:spPr>
          <a:xfrm>
            <a:off x="1790700" y="5684322"/>
            <a:ext cx="8610600" cy="9056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359"/>
              </a:lnSpc>
              <a:defRPr/>
            </a:pP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라즈베리파이5에서는 </a:t>
            </a:r>
            <a:r>
              <a:rPr lang="en-US" altLang="ko-KR" sz="18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아날로그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입출력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미지원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,</a:t>
            </a:r>
          </a:p>
          <a:p>
            <a:pPr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en-US" altLang="ko-KR" sz="18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때문에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MCP3008 </a:t>
            </a:r>
            <a:r>
              <a:rPr lang="en-US" altLang="ko-KR" sz="18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IC를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사용하여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아날로그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입출력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구현</a:t>
            </a:r>
            <a:endParaRPr lang="en-US" altLang="ko-KR" sz="1800" dirty="0">
              <a:solidFill>
                <a:srgbClr val="000000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156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7D50F-68C2-4140-A4A5-D2D702690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D94B52C-3735-08E4-0433-EC349ACB334E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준비 현황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9F1AA-887B-855B-C381-4E6F7382CD68}"/>
              </a:ext>
            </a:extLst>
          </p:cNvPr>
          <p:cNvSpPr txBox="1"/>
          <p:nvPr/>
        </p:nvSpPr>
        <p:spPr>
          <a:xfrm>
            <a:off x="2476007" y="1554991"/>
            <a:ext cx="7239986" cy="3941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  <a:defRPr/>
            </a:pPr>
            <a:r>
              <a:rPr lang="en-US" altLang="ko-KR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OpenCV </a:t>
            </a:r>
            <a:r>
              <a:rPr lang="ko-KR" altLang="en-US" sz="2400" dirty="0">
                <a:solidFill>
                  <a:srgbClr val="000000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이미지 분석 데이터 수집</a:t>
            </a:r>
            <a:endParaRPr lang="en-US" altLang="ko-KR" sz="2400" dirty="0">
              <a:solidFill>
                <a:srgbClr val="000000"/>
              </a:solidFill>
              <a:latin typeface="맑은 고딕"/>
              <a:ea typeface="맑은 고딕"/>
              <a:cs typeface="210 디딤고딕"/>
              <a:sym typeface="210 디딤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155B2-60F9-D194-6880-4BC0ACA5AB1A}"/>
              </a:ext>
            </a:extLst>
          </p:cNvPr>
          <p:cNvSpPr txBox="1"/>
          <p:nvPr/>
        </p:nvSpPr>
        <p:spPr>
          <a:xfrm>
            <a:off x="1550885" y="5490674"/>
            <a:ext cx="9090231" cy="8697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카메라 모듈로 촬영된 식물의 건강 상태를 분석할 수 있도록 하는 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데이터를 확보</a:t>
            </a:r>
            <a:endParaRPr lang="en-US" altLang="ko-KR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추가적인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외부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API(Google Vision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사용에 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대해서 조사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9420C7E0-5771-CAD9-D25A-E77A01805EE8}"/>
              </a:ext>
            </a:extLst>
          </p:cNvPr>
          <p:cNvSpPr/>
          <p:nvPr/>
        </p:nvSpPr>
        <p:spPr>
          <a:xfrm>
            <a:off x="8125425" y="2864689"/>
            <a:ext cx="3089221" cy="1146873"/>
          </a:xfrm>
          <a:custGeom>
            <a:avLst/>
            <a:gdLst/>
            <a:ahLst/>
            <a:cxnLst/>
            <a:rect l="l" t="t" r="r" b="b"/>
            <a:pathLst>
              <a:path w="3089221" h="1146873">
                <a:moveTo>
                  <a:pt x="0" y="0"/>
                </a:moveTo>
                <a:lnTo>
                  <a:pt x="3089221" y="0"/>
                </a:lnTo>
                <a:lnTo>
                  <a:pt x="3089221" y="1146873"/>
                </a:lnTo>
                <a:lnTo>
                  <a:pt x="0" y="1146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5D71C495-8EDF-8201-9538-F42C2309D6F3}"/>
              </a:ext>
            </a:extLst>
          </p:cNvPr>
          <p:cNvSpPr txBox="1"/>
          <p:nvPr/>
        </p:nvSpPr>
        <p:spPr>
          <a:xfrm>
            <a:off x="8248727" y="4233830"/>
            <a:ext cx="2842616" cy="6955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Google Cloud</a:t>
            </a:r>
          </a:p>
          <a:p>
            <a:pPr algn="ctr">
              <a:lnSpc>
                <a:spcPts val="2940"/>
              </a:lnSpc>
              <a:spcBef>
                <a:spcPct val="0"/>
              </a:spcBef>
              <a:defRPr/>
            </a:pPr>
            <a:r>
              <a:rPr 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rPr>
              <a:t>Vision API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92A465-D3A1-BD1B-CF8F-CD972F8BAE7E}"/>
              </a:ext>
            </a:extLst>
          </p:cNvPr>
          <p:cNvGrpSpPr/>
          <p:nvPr/>
        </p:nvGrpSpPr>
        <p:grpSpPr>
          <a:xfrm>
            <a:off x="977354" y="2234129"/>
            <a:ext cx="6427292" cy="2792697"/>
            <a:chOff x="977354" y="2356520"/>
            <a:chExt cx="10888250" cy="4624493"/>
          </a:xfrm>
        </p:grpSpPr>
        <p:sp>
          <p:nvSpPr>
            <p:cNvPr id="34" name="Freeform 2">
              <a:extLst>
                <a:ext uri="{FF2B5EF4-FFF2-40B4-BE49-F238E27FC236}">
                  <a16:creationId xmlns:a16="http://schemas.microsoft.com/office/drawing/2014/main" id="{64D28DAA-979D-4AE7-EB44-FEDDB2998276}"/>
                </a:ext>
              </a:extLst>
            </p:cNvPr>
            <p:cNvSpPr/>
            <p:nvPr/>
          </p:nvSpPr>
          <p:spPr>
            <a:xfrm>
              <a:off x="5240554" y="2356520"/>
              <a:ext cx="2364487" cy="828184"/>
            </a:xfrm>
            <a:custGeom>
              <a:avLst/>
              <a:gdLst/>
              <a:ahLst/>
              <a:cxnLst/>
              <a:rect l="l" t="t" r="r" b="b"/>
              <a:pathLst>
                <a:path w="2364487" h="828184">
                  <a:moveTo>
                    <a:pt x="0" y="0"/>
                  </a:moveTo>
                  <a:lnTo>
                    <a:pt x="2364487" y="0"/>
                  </a:lnTo>
                  <a:lnTo>
                    <a:pt x="2364487" y="828184"/>
                  </a:lnTo>
                  <a:lnTo>
                    <a:pt x="0" y="8281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 t="-88380" r="-1220" b="-100600"/>
              </a:stretch>
            </a:blip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맑은 고딕"/>
              </a:endParaRPr>
            </a:p>
          </p:txBody>
        </p:sp>
        <p:grpSp>
          <p:nvGrpSpPr>
            <p:cNvPr id="35" name="Group 3">
              <a:extLst>
                <a:ext uri="{FF2B5EF4-FFF2-40B4-BE49-F238E27FC236}">
                  <a16:creationId xmlns:a16="http://schemas.microsoft.com/office/drawing/2014/main" id="{6090265E-114D-4B22-A5DE-353B3655A203}"/>
                </a:ext>
              </a:extLst>
            </p:cNvPr>
            <p:cNvGrpSpPr/>
            <p:nvPr/>
          </p:nvGrpSpPr>
          <p:grpSpPr>
            <a:xfrm>
              <a:off x="1862882" y="4034711"/>
              <a:ext cx="1648123" cy="1648123"/>
              <a:chOff x="0" y="0"/>
              <a:chExt cx="812800" cy="812800"/>
            </a:xfrm>
          </p:grpSpPr>
          <p:sp>
            <p:nvSpPr>
              <p:cNvPr id="46" name="Freeform 4">
                <a:extLst>
                  <a:ext uri="{FF2B5EF4-FFF2-40B4-BE49-F238E27FC236}">
                    <a16:creationId xmlns:a16="http://schemas.microsoft.com/office/drawing/2014/main" id="{3D09C794-E0B2-6709-B75E-35E805B4F53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17435" y="0"/>
                    </a:moveTo>
                    <a:lnTo>
                      <a:pt x="695365" y="0"/>
                    </a:lnTo>
                    <a:cubicBezTo>
                      <a:pt x="726510" y="0"/>
                      <a:pt x="756381" y="12373"/>
                      <a:pt x="778404" y="34396"/>
                    </a:cubicBezTo>
                    <a:cubicBezTo>
                      <a:pt x="800427" y="56419"/>
                      <a:pt x="812800" y="86290"/>
                      <a:pt x="812800" y="117435"/>
                    </a:cubicBezTo>
                    <a:lnTo>
                      <a:pt x="812800" y="695365"/>
                    </a:lnTo>
                    <a:cubicBezTo>
                      <a:pt x="812800" y="726510"/>
                      <a:pt x="800427" y="756381"/>
                      <a:pt x="778404" y="778404"/>
                    </a:cubicBezTo>
                    <a:cubicBezTo>
                      <a:pt x="756381" y="800427"/>
                      <a:pt x="726510" y="812800"/>
                      <a:pt x="695365" y="812800"/>
                    </a:cubicBezTo>
                    <a:lnTo>
                      <a:pt x="117435" y="812800"/>
                    </a:lnTo>
                    <a:cubicBezTo>
                      <a:pt x="86290" y="812800"/>
                      <a:pt x="56419" y="800427"/>
                      <a:pt x="34396" y="778404"/>
                    </a:cubicBezTo>
                    <a:cubicBezTo>
                      <a:pt x="12373" y="756381"/>
                      <a:pt x="0" y="726510"/>
                      <a:pt x="0" y="695365"/>
                    </a:cubicBezTo>
                    <a:lnTo>
                      <a:pt x="0" y="117435"/>
                    </a:lnTo>
                    <a:cubicBezTo>
                      <a:pt x="0" y="86290"/>
                      <a:pt x="12373" y="56419"/>
                      <a:pt x="34396" y="34396"/>
                    </a:cubicBezTo>
                    <a:cubicBezTo>
                      <a:pt x="56419" y="12373"/>
                      <a:pt x="86290" y="0"/>
                      <a:pt x="117435" y="0"/>
                    </a:cubicBezTo>
                    <a:close/>
                  </a:path>
                </a:pathLst>
              </a:custGeom>
              <a:blipFill rotWithShape="1">
                <a:blip r:embed="rId5"/>
                <a:stretch>
                  <a:fillRect/>
                </a:stretch>
              </a:blipFill>
              <a:ln w="28575" cap="rnd">
                <a:solidFill>
                  <a:srgbClr val="737373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맑은 고딕"/>
                </a:endParaRPr>
              </a:p>
            </p:txBody>
          </p:sp>
        </p:grpSp>
        <p:grpSp>
          <p:nvGrpSpPr>
            <p:cNvPr id="36" name="Group 5">
              <a:extLst>
                <a:ext uri="{FF2B5EF4-FFF2-40B4-BE49-F238E27FC236}">
                  <a16:creationId xmlns:a16="http://schemas.microsoft.com/office/drawing/2014/main" id="{0D08CEAB-5C42-6C81-ED83-B1A413BCA1C7}"/>
                </a:ext>
              </a:extLst>
            </p:cNvPr>
            <p:cNvGrpSpPr/>
            <p:nvPr/>
          </p:nvGrpSpPr>
          <p:grpSpPr>
            <a:xfrm>
              <a:off x="9183977" y="3961725"/>
              <a:ext cx="1648123" cy="1648123"/>
              <a:chOff x="0" y="0"/>
              <a:chExt cx="812800" cy="812800"/>
            </a:xfrm>
          </p:grpSpPr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A160451A-4F8B-C2FB-D098-B954A597E8E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17435" y="0"/>
                    </a:moveTo>
                    <a:lnTo>
                      <a:pt x="695365" y="0"/>
                    </a:lnTo>
                    <a:cubicBezTo>
                      <a:pt x="726510" y="0"/>
                      <a:pt x="756381" y="12373"/>
                      <a:pt x="778404" y="34396"/>
                    </a:cubicBezTo>
                    <a:cubicBezTo>
                      <a:pt x="800427" y="56419"/>
                      <a:pt x="812800" y="86290"/>
                      <a:pt x="812800" y="117435"/>
                    </a:cubicBezTo>
                    <a:lnTo>
                      <a:pt x="812800" y="695365"/>
                    </a:lnTo>
                    <a:cubicBezTo>
                      <a:pt x="812800" y="726510"/>
                      <a:pt x="800427" y="756381"/>
                      <a:pt x="778404" y="778404"/>
                    </a:cubicBezTo>
                    <a:cubicBezTo>
                      <a:pt x="756381" y="800427"/>
                      <a:pt x="726510" y="812800"/>
                      <a:pt x="695365" y="812800"/>
                    </a:cubicBezTo>
                    <a:lnTo>
                      <a:pt x="117435" y="812800"/>
                    </a:lnTo>
                    <a:cubicBezTo>
                      <a:pt x="86290" y="812800"/>
                      <a:pt x="56419" y="800427"/>
                      <a:pt x="34396" y="778404"/>
                    </a:cubicBezTo>
                    <a:cubicBezTo>
                      <a:pt x="12373" y="756381"/>
                      <a:pt x="0" y="726510"/>
                      <a:pt x="0" y="695365"/>
                    </a:cubicBezTo>
                    <a:lnTo>
                      <a:pt x="0" y="117435"/>
                    </a:lnTo>
                    <a:cubicBezTo>
                      <a:pt x="0" y="86290"/>
                      <a:pt x="12373" y="56419"/>
                      <a:pt x="34396" y="34396"/>
                    </a:cubicBezTo>
                    <a:cubicBezTo>
                      <a:pt x="56419" y="12373"/>
                      <a:pt x="86290" y="0"/>
                      <a:pt x="117435" y="0"/>
                    </a:cubicBezTo>
                    <a:close/>
                  </a:path>
                </a:pathLst>
              </a:custGeom>
              <a:blipFill rotWithShape="1">
                <a:blip r:embed="rId6"/>
                <a:stretch>
                  <a:fillRect/>
                </a:stretch>
              </a:blipFill>
              <a:ln w="28575" cap="rnd">
                <a:solidFill>
                  <a:srgbClr val="737373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맑은 고딕"/>
                </a:endParaRPr>
              </a:p>
            </p:txBody>
          </p:sp>
        </p:grp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5BA9D213-D69C-7D88-805F-E296F6793030}"/>
                </a:ext>
              </a:extLst>
            </p:cNvPr>
            <p:cNvGrpSpPr/>
            <p:nvPr/>
          </p:nvGrpSpPr>
          <p:grpSpPr>
            <a:xfrm>
              <a:off x="5613143" y="3961725"/>
              <a:ext cx="1648123" cy="1648123"/>
              <a:chOff x="0" y="0"/>
              <a:chExt cx="812800" cy="812800"/>
            </a:xfrm>
          </p:grpSpPr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D6A1397F-6B0F-31E7-2804-FF26B91835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17435" y="0"/>
                    </a:moveTo>
                    <a:lnTo>
                      <a:pt x="695365" y="0"/>
                    </a:lnTo>
                    <a:cubicBezTo>
                      <a:pt x="726510" y="0"/>
                      <a:pt x="756381" y="12373"/>
                      <a:pt x="778404" y="34396"/>
                    </a:cubicBezTo>
                    <a:cubicBezTo>
                      <a:pt x="800427" y="56419"/>
                      <a:pt x="812800" y="86290"/>
                      <a:pt x="812800" y="117435"/>
                    </a:cubicBezTo>
                    <a:lnTo>
                      <a:pt x="812800" y="695365"/>
                    </a:lnTo>
                    <a:cubicBezTo>
                      <a:pt x="812800" y="726510"/>
                      <a:pt x="800427" y="756381"/>
                      <a:pt x="778404" y="778404"/>
                    </a:cubicBezTo>
                    <a:cubicBezTo>
                      <a:pt x="756381" y="800427"/>
                      <a:pt x="726510" y="812800"/>
                      <a:pt x="695365" y="812800"/>
                    </a:cubicBezTo>
                    <a:lnTo>
                      <a:pt x="117435" y="812800"/>
                    </a:lnTo>
                    <a:cubicBezTo>
                      <a:pt x="86290" y="812800"/>
                      <a:pt x="56419" y="800427"/>
                      <a:pt x="34396" y="778404"/>
                    </a:cubicBezTo>
                    <a:cubicBezTo>
                      <a:pt x="12373" y="756381"/>
                      <a:pt x="0" y="726510"/>
                      <a:pt x="0" y="695365"/>
                    </a:cubicBezTo>
                    <a:lnTo>
                      <a:pt x="0" y="117435"/>
                    </a:lnTo>
                    <a:cubicBezTo>
                      <a:pt x="0" y="86290"/>
                      <a:pt x="12373" y="56419"/>
                      <a:pt x="34396" y="34396"/>
                    </a:cubicBezTo>
                    <a:cubicBezTo>
                      <a:pt x="56419" y="12373"/>
                      <a:pt x="86290" y="0"/>
                      <a:pt x="117435" y="0"/>
                    </a:cubicBezTo>
                    <a:close/>
                  </a:path>
                </a:pathLst>
              </a:custGeom>
              <a:blipFill rotWithShape="1">
                <a:blip r:embed="rId7"/>
                <a:stretch>
                  <a:fillRect/>
                </a:stretch>
              </a:blipFill>
              <a:ln w="28575" cap="rnd">
                <a:solidFill>
                  <a:srgbClr val="737373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맑은 고딕"/>
                </a:endParaRPr>
              </a:p>
            </p:txBody>
          </p:sp>
        </p:grpSp>
        <p:sp>
          <p:nvSpPr>
            <p:cNvPr id="38" name="AutoShape 10">
              <a:extLst>
                <a:ext uri="{FF2B5EF4-FFF2-40B4-BE49-F238E27FC236}">
                  <a16:creationId xmlns:a16="http://schemas.microsoft.com/office/drawing/2014/main" id="{28A8B99C-CBA3-C130-2110-787A2B6DD9B2}"/>
                </a:ext>
              </a:extLst>
            </p:cNvPr>
            <p:cNvSpPr/>
            <p:nvPr/>
          </p:nvSpPr>
          <p:spPr>
            <a:xfrm flipV="1">
              <a:off x="2998428" y="3312963"/>
              <a:ext cx="2893013" cy="556844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lstStyle/>
            <a:p>
              <a:pPr algn="ctr">
                <a:defRPr/>
              </a:pPr>
              <a:endParaRPr lang="ko-KR" altLang="en-US">
                <a:latin typeface="맑은 고딕"/>
              </a:endParaRPr>
            </a:p>
          </p:txBody>
        </p:sp>
        <p:sp>
          <p:nvSpPr>
            <p:cNvPr id="39" name="AutoShape 11">
              <a:extLst>
                <a:ext uri="{FF2B5EF4-FFF2-40B4-BE49-F238E27FC236}">
                  <a16:creationId xmlns:a16="http://schemas.microsoft.com/office/drawing/2014/main" id="{D13D93DA-B1F7-54B0-4E68-982C35DED967}"/>
                </a:ext>
              </a:extLst>
            </p:cNvPr>
            <p:cNvSpPr/>
            <p:nvPr/>
          </p:nvSpPr>
          <p:spPr>
            <a:xfrm flipV="1">
              <a:off x="6422798" y="3294640"/>
              <a:ext cx="0" cy="502388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lstStyle/>
            <a:p>
              <a:pPr algn="ctr">
                <a:defRPr/>
              </a:pPr>
              <a:endParaRPr lang="ko-KR" altLang="en-US">
                <a:latin typeface="맑은 고딕"/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2B61B17E-A82D-82BA-C8D3-651384F8FC2D}"/>
                </a:ext>
              </a:extLst>
            </p:cNvPr>
            <p:cNvSpPr/>
            <p:nvPr/>
          </p:nvSpPr>
          <p:spPr>
            <a:xfrm flipH="1">
              <a:off x="6813764" y="3184704"/>
              <a:ext cx="2939836" cy="663396"/>
            </a:xfrm>
            <a:custGeom>
              <a:avLst/>
              <a:gdLst/>
              <a:ahLst/>
              <a:cxnLst/>
              <a:rect l="l" t="t" r="r" b="b"/>
              <a:pathLst>
                <a:path w="3065288" h="685103">
                  <a:moveTo>
                    <a:pt x="3065288" y="0"/>
                  </a:moveTo>
                  <a:lnTo>
                    <a:pt x="0" y="0"/>
                  </a:lnTo>
                  <a:lnTo>
                    <a:pt x="0" y="685103"/>
                  </a:lnTo>
                  <a:lnTo>
                    <a:pt x="3065288" y="685103"/>
                  </a:lnTo>
                  <a:lnTo>
                    <a:pt x="3065288" y="0"/>
                  </a:lnTo>
                  <a:close/>
                </a:path>
              </a:pathLst>
            </a:custGeom>
            <a:blipFill rotWithShape="1">
              <a:blip r:embed="rId8"/>
              <a:stretch>
                <a:fillRect l="-3590" t="-7270" b="-7270"/>
              </a:stretch>
            </a:blip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맑은 고딕"/>
              </a:endParaRPr>
            </a:p>
          </p:txBody>
        </p:sp>
        <p:sp>
          <p:nvSpPr>
            <p:cNvPr id="41" name="TextBox 16">
              <a:extLst>
                <a:ext uri="{FF2B5EF4-FFF2-40B4-BE49-F238E27FC236}">
                  <a16:creationId xmlns:a16="http://schemas.microsoft.com/office/drawing/2014/main" id="{377268B9-0865-36D1-0DFB-5B530A254A81}"/>
                </a:ext>
              </a:extLst>
            </p:cNvPr>
            <p:cNvSpPr txBox="1"/>
            <p:nvPr/>
          </p:nvSpPr>
          <p:spPr>
            <a:xfrm>
              <a:off x="977354" y="5813544"/>
              <a:ext cx="3670846" cy="115171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  <a:defRPr/>
              </a:pP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노지작물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(</a:t>
              </a: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배추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등) </a:t>
              </a:r>
            </a:p>
            <a:p>
              <a:pPr algn="ctr">
                <a:lnSpc>
                  <a:spcPts val="2940"/>
                </a:lnSpc>
                <a:spcBef>
                  <a:spcPct val="0"/>
                </a:spcBef>
                <a:defRPr/>
              </a:pP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작황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</a:t>
              </a: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데이터</a:t>
              </a:r>
              <a:endParaRPr 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endParaRPr>
            </a:p>
          </p:txBody>
        </p:sp>
        <p:sp>
          <p:nvSpPr>
            <p:cNvPr id="42" name="TextBox 17">
              <a:extLst>
                <a:ext uri="{FF2B5EF4-FFF2-40B4-BE49-F238E27FC236}">
                  <a16:creationId xmlns:a16="http://schemas.microsoft.com/office/drawing/2014/main" id="{01C4A545-8E4B-7261-26EA-1423BBC67B8F}"/>
                </a:ext>
              </a:extLst>
            </p:cNvPr>
            <p:cNvSpPr txBox="1"/>
            <p:nvPr/>
          </p:nvSpPr>
          <p:spPr>
            <a:xfrm>
              <a:off x="4908964" y="5813544"/>
              <a:ext cx="3320637" cy="115171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  <a:defRPr/>
              </a:pP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노지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</a:t>
              </a: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작물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</a:t>
              </a: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질병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</a:t>
              </a:r>
            </a:p>
            <a:p>
              <a:pPr algn="ctr">
                <a:lnSpc>
                  <a:spcPts val="2940"/>
                </a:lnSpc>
                <a:spcBef>
                  <a:spcPct val="0"/>
                </a:spcBef>
                <a:defRPr/>
              </a:pP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진단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</a:t>
              </a: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이미지</a:t>
              </a:r>
              <a:endParaRPr 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endParaRPr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274E5C7C-51A5-8AB6-7218-94B714CE63DA}"/>
                </a:ext>
              </a:extLst>
            </p:cNvPr>
            <p:cNvSpPr txBox="1"/>
            <p:nvPr/>
          </p:nvSpPr>
          <p:spPr>
            <a:xfrm>
              <a:off x="8382000" y="5829300"/>
              <a:ext cx="3483604" cy="115171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  <a:defRPr/>
              </a:pP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시설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</a:t>
              </a: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작물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</a:t>
              </a: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질병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</a:t>
              </a:r>
            </a:p>
            <a:p>
              <a:pPr algn="ctr">
                <a:lnSpc>
                  <a:spcPts val="2940"/>
                </a:lnSpc>
                <a:spcBef>
                  <a:spcPct val="0"/>
                </a:spcBef>
                <a:defRPr/>
              </a:pP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진단</a:t>
              </a:r>
              <a:r>
                <a:rPr lang="en-US" sz="1600" dirty="0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 </a:t>
              </a:r>
              <a:r>
                <a:rPr lang="en-US" sz="1600" dirty="0" err="1">
                  <a:solidFill>
                    <a:srgbClr val="737373"/>
                  </a:solidFill>
                  <a:latin typeface="맑은 고딕"/>
                  <a:ea typeface="맑은 고딕"/>
                  <a:cs typeface="210 디딤고딕"/>
                  <a:sym typeface="210 디딤고딕"/>
                </a:rPr>
                <a:t>이미지</a:t>
              </a:r>
              <a:endParaRPr lang="en-US" sz="1600" dirty="0">
                <a:solidFill>
                  <a:srgbClr val="737373"/>
                </a:solidFill>
                <a:latin typeface="맑은 고딕"/>
                <a:ea typeface="맑은 고딕"/>
                <a:cs typeface="210 디딤고딕"/>
                <a:sym typeface="210 디딤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50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6FC34-22BC-6914-D3CA-8134BC209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D4AD2E-5EA9-C041-323D-80BEC9287C34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역할 분담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7AB7AF-987D-8206-C3BA-519CFB326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401736"/>
              </p:ext>
            </p:extLst>
          </p:nvPr>
        </p:nvGraphicFramePr>
        <p:xfrm>
          <a:off x="1089596" y="1413826"/>
          <a:ext cx="10012808" cy="5367474"/>
        </p:xfrm>
        <a:graphic>
          <a:graphicData uri="http://schemas.openxmlformats.org/drawingml/2006/table">
            <a:tbl>
              <a:tblPr/>
              <a:tblGrid>
                <a:gridCol w="1822433">
                  <a:extLst>
                    <a:ext uri="{9D8B030D-6E8A-4147-A177-3AD203B41FA5}">
                      <a16:colId xmlns:a16="http://schemas.microsoft.com/office/drawing/2014/main" val="3381947152"/>
                    </a:ext>
                  </a:extLst>
                </a:gridCol>
                <a:gridCol w="3454624">
                  <a:extLst>
                    <a:ext uri="{9D8B030D-6E8A-4147-A177-3AD203B41FA5}">
                      <a16:colId xmlns:a16="http://schemas.microsoft.com/office/drawing/2014/main" val="2118519732"/>
                    </a:ext>
                  </a:extLst>
                </a:gridCol>
                <a:gridCol w="4735751">
                  <a:extLst>
                    <a:ext uri="{9D8B030D-6E8A-4147-A177-3AD203B41FA5}">
                      <a16:colId xmlns:a16="http://schemas.microsoft.com/office/drawing/2014/main" val="533392882"/>
                    </a:ext>
                  </a:extLst>
                </a:gridCol>
              </a:tblGrid>
              <a:tr h="343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담당자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역할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상세 업무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13344"/>
                  </a:ext>
                </a:extLst>
              </a:tr>
              <a:tr h="8440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이승예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토양 습도 및 수분 공급 분석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토양 습도 데이터 실시간 분석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 물 공급 로직 개발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물탱크의 물량 감지 및 부족 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텔레그램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알림 전송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356435"/>
                  </a:ext>
                </a:extLst>
              </a:tr>
              <a:tr h="706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윤예빈</a:t>
                      </a:r>
                    </a:p>
                  </a:txBody>
                  <a:tcPr marL="16200" marR="16200" marT="16200" marB="1620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온습도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센서를 통한 식물 상태 분석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및 습도 데이터 수집 및 시각화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온습도 변화에 따른 식물 상태 분석 및 텔레그램 알림 전송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580982"/>
                  </a:ext>
                </a:extLst>
              </a:tr>
              <a:tr h="706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이수민</a:t>
                      </a:r>
                    </a:p>
                  </a:txBody>
                  <a:tcPr marL="16200" marR="16200" marT="16200" marB="1620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통한 일조량 감지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 일조량 데이터 실시간 분석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일조량 부족 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텔레그램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알림 전송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491880"/>
                  </a:ext>
                </a:extLst>
              </a:tr>
              <a:tr h="8440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왕건</a:t>
                      </a:r>
                    </a:p>
                  </a:txBody>
                  <a:tcPr marL="16200" marR="16200" marT="16200" marB="1620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식물 생장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자동 제어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센서와 연동하여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조명 자동 제어 시스템 개발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식물 성장에 필요한 조명 시간 설정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 조명 상태 모니터링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45752"/>
                  </a:ext>
                </a:extLst>
              </a:tr>
              <a:tr h="11277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김민호</a:t>
                      </a:r>
                    </a:p>
                  </a:txBody>
                  <a:tcPr marL="16200" marR="16200" marT="16200" marB="1620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통한 생육 데이터 수집 및 식물 상태 분석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주기적으로 식물 사진 촬영 및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타임랩스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생성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OpenCV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통한 이미지 분석 및 생육 데이터 수집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AI HUB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기반 질병 진단 및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Google Vision API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연동을 통한 식물 상태 분석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725020"/>
                  </a:ext>
                </a:extLst>
              </a:tr>
              <a:tr h="7069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구예림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텔레그램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알림 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텔레그램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통한 실시간 상태 보고 시스템 구축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명령어 인터페이스 개발</a:t>
                      </a:r>
                    </a:p>
                  </a:txBody>
                  <a:tcPr marL="16200" marR="16200" marT="16200" marB="16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628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804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D148F-BDD3-CDDD-9EEF-E3F7576B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D7C188-2614-EC0B-70DD-536BF40DFC3D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1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차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, 2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차 목표 시장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563BA6A-372F-8A2A-FEDA-E08F5AECE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04736"/>
              </p:ext>
            </p:extLst>
          </p:nvPr>
        </p:nvGraphicFramePr>
        <p:xfrm>
          <a:off x="1197173" y="2000996"/>
          <a:ext cx="10012808" cy="4074959"/>
        </p:xfrm>
        <a:graphic>
          <a:graphicData uri="http://schemas.openxmlformats.org/drawingml/2006/table">
            <a:tbl>
              <a:tblPr/>
              <a:tblGrid>
                <a:gridCol w="1017500">
                  <a:extLst>
                    <a:ext uri="{9D8B030D-6E8A-4147-A177-3AD203B41FA5}">
                      <a16:colId xmlns:a16="http://schemas.microsoft.com/office/drawing/2014/main" val="3381947152"/>
                    </a:ext>
                  </a:extLst>
                </a:gridCol>
                <a:gridCol w="4259557">
                  <a:extLst>
                    <a:ext uri="{9D8B030D-6E8A-4147-A177-3AD203B41FA5}">
                      <a16:colId xmlns:a16="http://schemas.microsoft.com/office/drawing/2014/main" val="2118519732"/>
                    </a:ext>
                  </a:extLst>
                </a:gridCol>
                <a:gridCol w="4735751">
                  <a:extLst>
                    <a:ext uri="{9D8B030D-6E8A-4147-A177-3AD203B41FA5}">
                      <a16:colId xmlns:a16="http://schemas.microsoft.com/office/drawing/2014/main" val="533392882"/>
                    </a:ext>
                  </a:extLst>
                </a:gridCol>
              </a:tblGrid>
              <a:tr h="4134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목표 시장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 목표 시장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13344"/>
                  </a:ext>
                </a:extLst>
              </a:tr>
              <a:tr h="1098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대상</a:t>
                      </a: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초보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식집사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(20-30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소규모 카페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레스토랑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사무실</a:t>
                      </a: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356435"/>
                  </a:ext>
                </a:extLst>
              </a:tr>
              <a:tr h="14653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문제점</a:t>
                      </a: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바쁜 도시 생활로 인한 정기적 관리 어려움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적절한 물 주기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광량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온습도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관리의 어려움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기존 제품은 타이머 기반 자동 급수 시스템 및 기본 센서만 탑재되어 있어 식물의 고사율이 높다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전문 관리 인력 고용 어려움 및 비용 부담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 업체 의존 및 수동적 관리로 인한 불안정한 식물 건강</a:t>
                      </a: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580982"/>
                  </a:ext>
                </a:extLst>
              </a:tr>
              <a:tr h="1098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해결 방안</a:t>
                      </a: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 화분 관리 시스템 도입으로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식물 키우기의 어려움 해소 및 편리함 제공</a:t>
                      </a: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자동화된 관리 및 실시간 모니터링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OpeCV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식물 건강 상태 판단 기능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텔레그램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알림 기능으로 여러 지점 관리 용이화</a:t>
                      </a:r>
                    </a:p>
                  </a:txBody>
                  <a:tcPr marL="16200" marR="16200" marT="16200" marB="1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491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50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목차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77C5F4-BC56-4BB8-BBD5-E3869C6CB72C}"/>
              </a:ext>
            </a:extLst>
          </p:cNvPr>
          <p:cNvGrpSpPr/>
          <p:nvPr/>
        </p:nvGrpSpPr>
        <p:grpSpPr>
          <a:xfrm>
            <a:off x="857476" y="2709179"/>
            <a:ext cx="10596368" cy="2753635"/>
            <a:chOff x="1466169" y="2587622"/>
            <a:chExt cx="9114519" cy="2368553"/>
          </a:xfrm>
          <a:solidFill>
            <a:srgbClr val="62847D"/>
          </a:solidFill>
        </p:grpSpPr>
        <p:sp>
          <p:nvSpPr>
            <p:cNvPr id="7" name="자유형: 도형 13">
              <a:extLst>
                <a:ext uri="{FF2B5EF4-FFF2-40B4-BE49-F238E27FC236}">
                  <a16:creationId xmlns:a16="http://schemas.microsoft.com/office/drawing/2014/main" id="{034E08DC-A7A9-4E9F-AA56-449DB475A903}"/>
                </a:ext>
              </a:extLst>
            </p:cNvPr>
            <p:cNvSpPr/>
            <p:nvPr/>
          </p:nvSpPr>
          <p:spPr>
            <a:xfrm>
              <a:off x="1466169" y="2628900"/>
              <a:ext cx="4097715" cy="2286001"/>
            </a:xfrm>
            <a:custGeom>
              <a:avLst/>
              <a:gdLst>
                <a:gd name="connsiteX0" fmla="*/ 203454 w 4097715"/>
                <a:gd name="connsiteY0" fmla="*/ 0 h 2286001"/>
                <a:gd name="connsiteX1" fmla="*/ 2082546 w 4097715"/>
                <a:gd name="connsiteY1" fmla="*/ 0 h 2286001"/>
                <a:gd name="connsiteX2" fmla="*/ 2286000 w 4097715"/>
                <a:gd name="connsiteY2" fmla="*/ 203454 h 2286001"/>
                <a:gd name="connsiteX3" fmla="*/ 2286000 w 4097715"/>
                <a:gd name="connsiteY3" fmla="*/ 1859714 h 2286001"/>
                <a:gd name="connsiteX4" fmla="*/ 2284800 w 4097715"/>
                <a:gd name="connsiteY4" fmla="*/ 1859714 h 2286001"/>
                <a:gd name="connsiteX5" fmla="*/ 2284800 w 4097715"/>
                <a:gd name="connsiteY5" fmla="*/ 1889078 h 2286001"/>
                <a:gd name="connsiteX6" fmla="*/ 2285718 w 4097715"/>
                <a:gd name="connsiteY6" fmla="*/ 1889078 h 2286001"/>
                <a:gd name="connsiteX7" fmla="*/ 2285718 w 4097715"/>
                <a:gd name="connsiteY7" fmla="*/ 2062381 h 2286001"/>
                <a:gd name="connsiteX8" fmla="*/ 2461620 w 4097715"/>
                <a:gd name="connsiteY8" fmla="*/ 2238283 h 2286001"/>
                <a:gd name="connsiteX9" fmla="*/ 4097715 w 4097715"/>
                <a:gd name="connsiteY9" fmla="*/ 2238283 h 2286001"/>
                <a:gd name="connsiteX10" fmla="*/ 4097715 w 4097715"/>
                <a:gd name="connsiteY10" fmla="*/ 2286001 h 2286001"/>
                <a:gd name="connsiteX11" fmla="*/ 2441455 w 4097715"/>
                <a:gd name="connsiteY11" fmla="*/ 2286001 h 2286001"/>
                <a:gd name="connsiteX12" fmla="*/ 2238001 w 4097715"/>
                <a:gd name="connsiteY12" fmla="*/ 2082547 h 2286001"/>
                <a:gd name="connsiteX13" fmla="*/ 2238001 w 4097715"/>
                <a:gd name="connsiteY13" fmla="*/ 1933252 h 2286001"/>
                <a:gd name="connsiteX14" fmla="*/ 2238000 w 4097715"/>
                <a:gd name="connsiteY14" fmla="*/ 1933252 h 2286001"/>
                <a:gd name="connsiteX15" fmla="*/ 2238000 w 4097715"/>
                <a:gd name="connsiteY15" fmla="*/ 1594852 h 2286001"/>
                <a:gd name="connsiteX16" fmla="*/ 2238282 w 4097715"/>
                <a:gd name="connsiteY16" fmla="*/ 1594852 h 2286001"/>
                <a:gd name="connsiteX17" fmla="*/ 2238282 w 4097715"/>
                <a:gd name="connsiteY17" fmla="*/ 223619 h 2286001"/>
                <a:gd name="connsiteX18" fmla="*/ 2062380 w 4097715"/>
                <a:gd name="connsiteY18" fmla="*/ 47717 h 2286001"/>
                <a:gd name="connsiteX19" fmla="*/ 223619 w 4097715"/>
                <a:gd name="connsiteY19" fmla="*/ 47717 h 2286001"/>
                <a:gd name="connsiteX20" fmla="*/ 47717 w 4097715"/>
                <a:gd name="connsiteY20" fmla="*/ 223619 h 2286001"/>
                <a:gd name="connsiteX21" fmla="*/ 47717 w 4097715"/>
                <a:gd name="connsiteY21" fmla="*/ 2062380 h 2286001"/>
                <a:gd name="connsiteX22" fmla="*/ 223619 w 4097715"/>
                <a:gd name="connsiteY22" fmla="*/ 2238282 h 2286001"/>
                <a:gd name="connsiteX23" fmla="*/ 1863770 w 4097715"/>
                <a:gd name="connsiteY23" fmla="*/ 2238282 h 2286001"/>
                <a:gd name="connsiteX24" fmla="*/ 1863770 w 4097715"/>
                <a:gd name="connsiteY24" fmla="*/ 2286000 h 2286001"/>
                <a:gd name="connsiteX25" fmla="*/ 203454 w 4097715"/>
                <a:gd name="connsiteY25" fmla="*/ 2286000 h 2286001"/>
                <a:gd name="connsiteX26" fmla="*/ 0 w 4097715"/>
                <a:gd name="connsiteY26" fmla="*/ 2082546 h 2286001"/>
                <a:gd name="connsiteX27" fmla="*/ 0 w 4097715"/>
                <a:gd name="connsiteY27" fmla="*/ 203454 h 2286001"/>
                <a:gd name="connsiteX28" fmla="*/ 203454 w 4097715"/>
                <a:gd name="connsiteY28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97715" h="2286001">
                  <a:moveTo>
                    <a:pt x="203454" y="0"/>
                  </a:moveTo>
                  <a:lnTo>
                    <a:pt x="2082546" y="0"/>
                  </a:lnTo>
                  <a:cubicBezTo>
                    <a:pt x="2194911" y="0"/>
                    <a:pt x="2286000" y="91089"/>
                    <a:pt x="2286000" y="203454"/>
                  </a:cubicBezTo>
                  <a:lnTo>
                    <a:pt x="2286000" y="1859714"/>
                  </a:lnTo>
                  <a:lnTo>
                    <a:pt x="2284800" y="1859714"/>
                  </a:lnTo>
                  <a:lnTo>
                    <a:pt x="2284800" y="1889078"/>
                  </a:lnTo>
                  <a:lnTo>
                    <a:pt x="2285718" y="1889078"/>
                  </a:lnTo>
                  <a:lnTo>
                    <a:pt x="2285718" y="2062381"/>
                  </a:lnTo>
                  <a:cubicBezTo>
                    <a:pt x="2285718" y="2159529"/>
                    <a:pt x="2364472" y="2238283"/>
                    <a:pt x="2461620" y="2238283"/>
                  </a:cubicBezTo>
                  <a:lnTo>
                    <a:pt x="4097715" y="2238283"/>
                  </a:lnTo>
                  <a:lnTo>
                    <a:pt x="4097715" y="2286001"/>
                  </a:lnTo>
                  <a:lnTo>
                    <a:pt x="2441455" y="2286001"/>
                  </a:lnTo>
                  <a:cubicBezTo>
                    <a:pt x="2329090" y="2286001"/>
                    <a:pt x="2238001" y="2194912"/>
                    <a:pt x="2238001" y="2082547"/>
                  </a:cubicBezTo>
                  <a:lnTo>
                    <a:pt x="2238001" y="1933252"/>
                  </a:lnTo>
                  <a:lnTo>
                    <a:pt x="2238000" y="1933252"/>
                  </a:lnTo>
                  <a:lnTo>
                    <a:pt x="2238000" y="1594852"/>
                  </a:lnTo>
                  <a:lnTo>
                    <a:pt x="2238282" y="1594852"/>
                  </a:lnTo>
                  <a:lnTo>
                    <a:pt x="2238282" y="223619"/>
                  </a:lnTo>
                  <a:cubicBezTo>
                    <a:pt x="2238282" y="126471"/>
                    <a:pt x="2159528" y="47717"/>
                    <a:pt x="2062380" y="47717"/>
                  </a:cubicBezTo>
                  <a:lnTo>
                    <a:pt x="223619" y="47717"/>
                  </a:lnTo>
                  <a:cubicBezTo>
                    <a:pt x="126471" y="47717"/>
                    <a:pt x="47717" y="126471"/>
                    <a:pt x="47717" y="223619"/>
                  </a:cubicBezTo>
                  <a:lnTo>
                    <a:pt x="47717" y="2062380"/>
                  </a:lnTo>
                  <a:cubicBezTo>
                    <a:pt x="47717" y="2159528"/>
                    <a:pt x="126471" y="2238282"/>
                    <a:pt x="223619" y="2238282"/>
                  </a:cubicBezTo>
                  <a:lnTo>
                    <a:pt x="1863770" y="2238282"/>
                  </a:lnTo>
                  <a:lnTo>
                    <a:pt x="1863770" y="2286000"/>
                  </a:lnTo>
                  <a:lnTo>
                    <a:pt x="203454" y="2286000"/>
                  </a:lnTo>
                  <a:cubicBezTo>
                    <a:pt x="91089" y="2286000"/>
                    <a:pt x="0" y="2194911"/>
                    <a:pt x="0" y="2082546"/>
                  </a:cubicBezTo>
                  <a:lnTo>
                    <a:pt x="0" y="203454"/>
                  </a:lnTo>
                  <a:cubicBezTo>
                    <a:pt x="0" y="91089"/>
                    <a:pt x="91089" y="0"/>
                    <a:pt x="203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: 도형 20">
              <a:extLst>
                <a:ext uri="{FF2B5EF4-FFF2-40B4-BE49-F238E27FC236}">
                  <a16:creationId xmlns:a16="http://schemas.microsoft.com/office/drawing/2014/main" id="{EC0CD02B-8B65-4A63-B5A7-B9993707D6CE}"/>
                </a:ext>
              </a:extLst>
            </p:cNvPr>
            <p:cNvSpPr/>
            <p:nvPr/>
          </p:nvSpPr>
          <p:spPr>
            <a:xfrm>
              <a:off x="4101483" y="2628899"/>
              <a:ext cx="3692175" cy="2286001"/>
            </a:xfrm>
            <a:custGeom>
              <a:avLst/>
              <a:gdLst>
                <a:gd name="connsiteX0" fmla="*/ 0 w 3692175"/>
                <a:gd name="connsiteY0" fmla="*/ 0 h 2286001"/>
                <a:gd name="connsiteX1" fmla="*/ 1677006 w 3692175"/>
                <a:gd name="connsiteY1" fmla="*/ 0 h 2286001"/>
                <a:gd name="connsiteX2" fmla="*/ 1880460 w 3692175"/>
                <a:gd name="connsiteY2" fmla="*/ 203454 h 2286001"/>
                <a:gd name="connsiteX3" fmla="*/ 1880460 w 3692175"/>
                <a:gd name="connsiteY3" fmla="*/ 1859714 h 2286001"/>
                <a:gd name="connsiteX4" fmla="*/ 1879260 w 3692175"/>
                <a:gd name="connsiteY4" fmla="*/ 1859714 h 2286001"/>
                <a:gd name="connsiteX5" fmla="*/ 1879260 w 3692175"/>
                <a:gd name="connsiteY5" fmla="*/ 1889078 h 2286001"/>
                <a:gd name="connsiteX6" fmla="*/ 1880178 w 3692175"/>
                <a:gd name="connsiteY6" fmla="*/ 1889078 h 2286001"/>
                <a:gd name="connsiteX7" fmla="*/ 1880178 w 3692175"/>
                <a:gd name="connsiteY7" fmla="*/ 2062381 h 2286001"/>
                <a:gd name="connsiteX8" fmla="*/ 2056080 w 3692175"/>
                <a:gd name="connsiteY8" fmla="*/ 2238283 h 2286001"/>
                <a:gd name="connsiteX9" fmla="*/ 3692175 w 3692175"/>
                <a:gd name="connsiteY9" fmla="*/ 2238283 h 2286001"/>
                <a:gd name="connsiteX10" fmla="*/ 3692175 w 3692175"/>
                <a:gd name="connsiteY10" fmla="*/ 2286001 h 2286001"/>
                <a:gd name="connsiteX11" fmla="*/ 2035915 w 3692175"/>
                <a:gd name="connsiteY11" fmla="*/ 2286001 h 2286001"/>
                <a:gd name="connsiteX12" fmla="*/ 1832461 w 3692175"/>
                <a:gd name="connsiteY12" fmla="*/ 2082547 h 2286001"/>
                <a:gd name="connsiteX13" fmla="*/ 1832461 w 3692175"/>
                <a:gd name="connsiteY13" fmla="*/ 1933252 h 2286001"/>
                <a:gd name="connsiteX14" fmla="*/ 1832460 w 3692175"/>
                <a:gd name="connsiteY14" fmla="*/ 1933252 h 2286001"/>
                <a:gd name="connsiteX15" fmla="*/ 1832460 w 3692175"/>
                <a:gd name="connsiteY15" fmla="*/ 1594852 h 2286001"/>
                <a:gd name="connsiteX16" fmla="*/ 1832742 w 3692175"/>
                <a:gd name="connsiteY16" fmla="*/ 1594852 h 2286001"/>
                <a:gd name="connsiteX17" fmla="*/ 1832742 w 3692175"/>
                <a:gd name="connsiteY17" fmla="*/ 223619 h 2286001"/>
                <a:gd name="connsiteX18" fmla="*/ 1656840 w 3692175"/>
                <a:gd name="connsiteY18" fmla="*/ 47717 h 2286001"/>
                <a:gd name="connsiteX19" fmla="*/ 0 w 3692175"/>
                <a:gd name="connsiteY19" fmla="*/ 47717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92175" h="2286001">
                  <a:moveTo>
                    <a:pt x="0" y="0"/>
                  </a:moveTo>
                  <a:lnTo>
                    <a:pt x="1677006" y="0"/>
                  </a:lnTo>
                  <a:cubicBezTo>
                    <a:pt x="1789371" y="0"/>
                    <a:pt x="1880460" y="91089"/>
                    <a:pt x="1880460" y="203454"/>
                  </a:cubicBezTo>
                  <a:lnTo>
                    <a:pt x="1880460" y="1859714"/>
                  </a:lnTo>
                  <a:lnTo>
                    <a:pt x="1879260" y="1859714"/>
                  </a:lnTo>
                  <a:lnTo>
                    <a:pt x="1879260" y="1889078"/>
                  </a:lnTo>
                  <a:lnTo>
                    <a:pt x="1880178" y="1889078"/>
                  </a:lnTo>
                  <a:lnTo>
                    <a:pt x="1880178" y="2062381"/>
                  </a:lnTo>
                  <a:cubicBezTo>
                    <a:pt x="1880178" y="2159529"/>
                    <a:pt x="1958932" y="2238283"/>
                    <a:pt x="2056080" y="2238283"/>
                  </a:cubicBezTo>
                  <a:lnTo>
                    <a:pt x="3692175" y="2238283"/>
                  </a:lnTo>
                  <a:lnTo>
                    <a:pt x="3692175" y="2286001"/>
                  </a:lnTo>
                  <a:lnTo>
                    <a:pt x="2035915" y="2286001"/>
                  </a:lnTo>
                  <a:cubicBezTo>
                    <a:pt x="1923550" y="2286001"/>
                    <a:pt x="1832461" y="2194912"/>
                    <a:pt x="1832461" y="2082547"/>
                  </a:cubicBezTo>
                  <a:lnTo>
                    <a:pt x="1832461" y="1933252"/>
                  </a:lnTo>
                  <a:lnTo>
                    <a:pt x="1832460" y="1933252"/>
                  </a:lnTo>
                  <a:lnTo>
                    <a:pt x="1832460" y="1594852"/>
                  </a:lnTo>
                  <a:lnTo>
                    <a:pt x="1832742" y="1594852"/>
                  </a:lnTo>
                  <a:lnTo>
                    <a:pt x="1832742" y="223619"/>
                  </a:lnTo>
                  <a:cubicBezTo>
                    <a:pt x="1832742" y="126471"/>
                    <a:pt x="1753988" y="47717"/>
                    <a:pt x="1656840" y="47717"/>
                  </a:cubicBezTo>
                  <a:lnTo>
                    <a:pt x="0" y="477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21">
              <a:extLst>
                <a:ext uri="{FF2B5EF4-FFF2-40B4-BE49-F238E27FC236}">
                  <a16:creationId xmlns:a16="http://schemas.microsoft.com/office/drawing/2014/main" id="{0139C3B8-DEB9-4966-81A7-2A2C503ACB35}"/>
                </a:ext>
              </a:extLst>
            </p:cNvPr>
            <p:cNvSpPr/>
            <p:nvPr/>
          </p:nvSpPr>
          <p:spPr>
            <a:xfrm rot="10800000">
              <a:off x="6482973" y="2628898"/>
              <a:ext cx="4097715" cy="2286001"/>
            </a:xfrm>
            <a:custGeom>
              <a:avLst/>
              <a:gdLst>
                <a:gd name="connsiteX0" fmla="*/ 203454 w 4097715"/>
                <a:gd name="connsiteY0" fmla="*/ 0 h 2286001"/>
                <a:gd name="connsiteX1" fmla="*/ 2082546 w 4097715"/>
                <a:gd name="connsiteY1" fmla="*/ 0 h 2286001"/>
                <a:gd name="connsiteX2" fmla="*/ 2286000 w 4097715"/>
                <a:gd name="connsiteY2" fmla="*/ 203454 h 2286001"/>
                <a:gd name="connsiteX3" fmla="*/ 2286000 w 4097715"/>
                <a:gd name="connsiteY3" fmla="*/ 1859714 h 2286001"/>
                <a:gd name="connsiteX4" fmla="*/ 2284800 w 4097715"/>
                <a:gd name="connsiteY4" fmla="*/ 1859714 h 2286001"/>
                <a:gd name="connsiteX5" fmla="*/ 2284800 w 4097715"/>
                <a:gd name="connsiteY5" fmla="*/ 1889078 h 2286001"/>
                <a:gd name="connsiteX6" fmla="*/ 2285718 w 4097715"/>
                <a:gd name="connsiteY6" fmla="*/ 1889078 h 2286001"/>
                <a:gd name="connsiteX7" fmla="*/ 2285718 w 4097715"/>
                <a:gd name="connsiteY7" fmla="*/ 2062381 h 2286001"/>
                <a:gd name="connsiteX8" fmla="*/ 2461620 w 4097715"/>
                <a:gd name="connsiteY8" fmla="*/ 2238283 h 2286001"/>
                <a:gd name="connsiteX9" fmla="*/ 4097715 w 4097715"/>
                <a:gd name="connsiteY9" fmla="*/ 2238283 h 2286001"/>
                <a:gd name="connsiteX10" fmla="*/ 4097715 w 4097715"/>
                <a:gd name="connsiteY10" fmla="*/ 2286001 h 2286001"/>
                <a:gd name="connsiteX11" fmla="*/ 2441455 w 4097715"/>
                <a:gd name="connsiteY11" fmla="*/ 2286001 h 2286001"/>
                <a:gd name="connsiteX12" fmla="*/ 2238001 w 4097715"/>
                <a:gd name="connsiteY12" fmla="*/ 2082547 h 2286001"/>
                <a:gd name="connsiteX13" fmla="*/ 2238001 w 4097715"/>
                <a:gd name="connsiteY13" fmla="*/ 1933252 h 2286001"/>
                <a:gd name="connsiteX14" fmla="*/ 2238000 w 4097715"/>
                <a:gd name="connsiteY14" fmla="*/ 1933252 h 2286001"/>
                <a:gd name="connsiteX15" fmla="*/ 2238000 w 4097715"/>
                <a:gd name="connsiteY15" fmla="*/ 1594852 h 2286001"/>
                <a:gd name="connsiteX16" fmla="*/ 2238282 w 4097715"/>
                <a:gd name="connsiteY16" fmla="*/ 1594852 h 2286001"/>
                <a:gd name="connsiteX17" fmla="*/ 2238282 w 4097715"/>
                <a:gd name="connsiteY17" fmla="*/ 223619 h 2286001"/>
                <a:gd name="connsiteX18" fmla="*/ 2062380 w 4097715"/>
                <a:gd name="connsiteY18" fmla="*/ 47717 h 2286001"/>
                <a:gd name="connsiteX19" fmla="*/ 223619 w 4097715"/>
                <a:gd name="connsiteY19" fmla="*/ 47717 h 2286001"/>
                <a:gd name="connsiteX20" fmla="*/ 47717 w 4097715"/>
                <a:gd name="connsiteY20" fmla="*/ 223619 h 2286001"/>
                <a:gd name="connsiteX21" fmla="*/ 47717 w 4097715"/>
                <a:gd name="connsiteY21" fmla="*/ 2062380 h 2286001"/>
                <a:gd name="connsiteX22" fmla="*/ 223619 w 4097715"/>
                <a:gd name="connsiteY22" fmla="*/ 2238282 h 2286001"/>
                <a:gd name="connsiteX23" fmla="*/ 1863770 w 4097715"/>
                <a:gd name="connsiteY23" fmla="*/ 2238282 h 2286001"/>
                <a:gd name="connsiteX24" fmla="*/ 1863770 w 4097715"/>
                <a:gd name="connsiteY24" fmla="*/ 2286000 h 2286001"/>
                <a:gd name="connsiteX25" fmla="*/ 203454 w 4097715"/>
                <a:gd name="connsiteY25" fmla="*/ 2286000 h 2286001"/>
                <a:gd name="connsiteX26" fmla="*/ 0 w 4097715"/>
                <a:gd name="connsiteY26" fmla="*/ 2082546 h 2286001"/>
                <a:gd name="connsiteX27" fmla="*/ 0 w 4097715"/>
                <a:gd name="connsiteY27" fmla="*/ 203454 h 2286001"/>
                <a:gd name="connsiteX28" fmla="*/ 203454 w 4097715"/>
                <a:gd name="connsiteY28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97715" h="2286001">
                  <a:moveTo>
                    <a:pt x="203454" y="0"/>
                  </a:moveTo>
                  <a:lnTo>
                    <a:pt x="2082546" y="0"/>
                  </a:lnTo>
                  <a:cubicBezTo>
                    <a:pt x="2194911" y="0"/>
                    <a:pt x="2286000" y="91089"/>
                    <a:pt x="2286000" y="203454"/>
                  </a:cubicBezTo>
                  <a:lnTo>
                    <a:pt x="2286000" y="1859714"/>
                  </a:lnTo>
                  <a:lnTo>
                    <a:pt x="2284800" y="1859714"/>
                  </a:lnTo>
                  <a:lnTo>
                    <a:pt x="2284800" y="1889078"/>
                  </a:lnTo>
                  <a:lnTo>
                    <a:pt x="2285718" y="1889078"/>
                  </a:lnTo>
                  <a:lnTo>
                    <a:pt x="2285718" y="2062381"/>
                  </a:lnTo>
                  <a:cubicBezTo>
                    <a:pt x="2285718" y="2159529"/>
                    <a:pt x="2364472" y="2238283"/>
                    <a:pt x="2461620" y="2238283"/>
                  </a:cubicBezTo>
                  <a:lnTo>
                    <a:pt x="4097715" y="2238283"/>
                  </a:lnTo>
                  <a:lnTo>
                    <a:pt x="4097715" y="2286001"/>
                  </a:lnTo>
                  <a:lnTo>
                    <a:pt x="2441455" y="2286001"/>
                  </a:lnTo>
                  <a:cubicBezTo>
                    <a:pt x="2329090" y="2286001"/>
                    <a:pt x="2238001" y="2194912"/>
                    <a:pt x="2238001" y="2082547"/>
                  </a:cubicBezTo>
                  <a:lnTo>
                    <a:pt x="2238001" y="1933252"/>
                  </a:lnTo>
                  <a:lnTo>
                    <a:pt x="2238000" y="1933252"/>
                  </a:lnTo>
                  <a:lnTo>
                    <a:pt x="2238000" y="1594852"/>
                  </a:lnTo>
                  <a:lnTo>
                    <a:pt x="2238282" y="1594852"/>
                  </a:lnTo>
                  <a:lnTo>
                    <a:pt x="2238282" y="223619"/>
                  </a:lnTo>
                  <a:cubicBezTo>
                    <a:pt x="2238282" y="126471"/>
                    <a:pt x="2159528" y="47717"/>
                    <a:pt x="2062380" y="47717"/>
                  </a:cubicBezTo>
                  <a:lnTo>
                    <a:pt x="223619" y="47717"/>
                  </a:lnTo>
                  <a:cubicBezTo>
                    <a:pt x="126471" y="47717"/>
                    <a:pt x="47717" y="126471"/>
                    <a:pt x="47717" y="223619"/>
                  </a:cubicBezTo>
                  <a:lnTo>
                    <a:pt x="47717" y="2062380"/>
                  </a:lnTo>
                  <a:cubicBezTo>
                    <a:pt x="47717" y="2159528"/>
                    <a:pt x="126471" y="2238282"/>
                    <a:pt x="223619" y="2238282"/>
                  </a:cubicBezTo>
                  <a:lnTo>
                    <a:pt x="1863770" y="2238282"/>
                  </a:lnTo>
                  <a:lnTo>
                    <a:pt x="1863770" y="2286000"/>
                  </a:lnTo>
                  <a:lnTo>
                    <a:pt x="203454" y="2286000"/>
                  </a:lnTo>
                  <a:cubicBezTo>
                    <a:pt x="91089" y="2286000"/>
                    <a:pt x="0" y="2194911"/>
                    <a:pt x="0" y="2082546"/>
                  </a:cubicBezTo>
                  <a:lnTo>
                    <a:pt x="0" y="203454"/>
                  </a:lnTo>
                  <a:cubicBezTo>
                    <a:pt x="0" y="91089"/>
                    <a:pt x="91089" y="0"/>
                    <a:pt x="203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7DEE20B-033C-4D61-B965-216902D76C0E}"/>
                </a:ext>
              </a:extLst>
            </p:cNvPr>
            <p:cNvSpPr/>
            <p:nvPr/>
          </p:nvSpPr>
          <p:spPr>
            <a:xfrm>
              <a:off x="3241675" y="4822825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C8BB89F-756A-4B02-ADDA-08FE58214374}"/>
                </a:ext>
              </a:extLst>
            </p:cNvPr>
            <p:cNvSpPr/>
            <p:nvPr/>
          </p:nvSpPr>
          <p:spPr>
            <a:xfrm>
              <a:off x="5497209" y="4822825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46FCABA-763D-4AB3-8F8B-4BB7DAB0E53B}"/>
                </a:ext>
              </a:extLst>
            </p:cNvPr>
            <p:cNvSpPr/>
            <p:nvPr/>
          </p:nvSpPr>
          <p:spPr>
            <a:xfrm>
              <a:off x="7726983" y="4822825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B90948B-2050-4A94-9D35-1AC023CA7BE9}"/>
                </a:ext>
              </a:extLst>
            </p:cNvPr>
            <p:cNvSpPr/>
            <p:nvPr/>
          </p:nvSpPr>
          <p:spPr>
            <a:xfrm>
              <a:off x="4032250" y="2587622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261EDFB-3339-4325-92BB-D8EC5328400A}"/>
                </a:ext>
              </a:extLst>
            </p:cNvPr>
            <p:cNvSpPr/>
            <p:nvPr/>
          </p:nvSpPr>
          <p:spPr>
            <a:xfrm>
              <a:off x="6456966" y="2587622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60584D4-2F6D-45CF-A7F5-451780B12B9B}"/>
                </a:ext>
              </a:extLst>
            </p:cNvPr>
            <p:cNvSpPr/>
            <p:nvPr/>
          </p:nvSpPr>
          <p:spPr>
            <a:xfrm>
              <a:off x="8686740" y="2587622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1182477" y="3536906"/>
            <a:ext cx="1998906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개발의 개요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개발 필요성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관련 기술 현황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946555-FC02-437B-A75B-8631EFCC91CE}"/>
              </a:ext>
            </a:extLst>
          </p:cNvPr>
          <p:cNvSpPr/>
          <p:nvPr/>
        </p:nvSpPr>
        <p:spPr>
          <a:xfrm>
            <a:off x="3810465" y="3536906"/>
            <a:ext cx="1998906" cy="175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개발 목표</a:t>
            </a:r>
            <a:b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및 내용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개발 목표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개발 내용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최종목표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A88013-4D5E-4CA0-B441-12F764CEC92C}"/>
              </a:ext>
            </a:extLst>
          </p:cNvPr>
          <p:cNvSpPr/>
          <p:nvPr/>
        </p:nvSpPr>
        <p:spPr>
          <a:xfrm>
            <a:off x="6348374" y="3536906"/>
            <a:ext cx="2249706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개발 방법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개발 준비현황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개발 방법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기술 개발 역할분담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A27EA-DA5E-4246-98BC-E9AC11D6C506}"/>
              </a:ext>
            </a:extLst>
          </p:cNvPr>
          <p:cNvSpPr/>
          <p:nvPr/>
        </p:nvSpPr>
        <p:spPr>
          <a:xfrm>
            <a:off x="9194078" y="3536906"/>
            <a:ext cx="2140445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사업화 계획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시장현황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성장성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경쟁사 분석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제품화 및 양산 계획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마케팅 계획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37DC32E2-7231-4DF7-AF51-B12037325610}"/>
              </a:ext>
            </a:extLst>
          </p:cNvPr>
          <p:cNvSpPr>
            <a:spLocks/>
          </p:cNvSpPr>
          <p:nvPr/>
        </p:nvSpPr>
        <p:spPr bwMode="auto">
          <a:xfrm>
            <a:off x="7316689" y="3121520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23">
            <a:extLst>
              <a:ext uri="{FF2B5EF4-FFF2-40B4-BE49-F238E27FC236}">
                <a16:creationId xmlns:a16="http://schemas.microsoft.com/office/drawing/2014/main" id="{B56C9893-6E7E-4B51-8E92-D340FF8015CF}"/>
              </a:ext>
            </a:extLst>
          </p:cNvPr>
          <p:cNvSpPr>
            <a:spLocks/>
          </p:cNvSpPr>
          <p:nvPr/>
        </p:nvSpPr>
        <p:spPr bwMode="auto">
          <a:xfrm>
            <a:off x="4667459" y="3184203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FC841E9D-D4E8-4829-912E-70A6B514A78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037982" y="3178313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11"/>
          <p:cNvSpPr>
            <a:spLocks noEditPoints="1"/>
          </p:cNvSpPr>
          <p:nvPr/>
        </p:nvSpPr>
        <p:spPr bwMode="auto">
          <a:xfrm flipH="1">
            <a:off x="10049668" y="3116074"/>
            <a:ext cx="275431" cy="33815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57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ECEB4-C951-9AEF-1476-2EA3CB2C5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46DD51-75E4-A62D-6882-751B544B98D9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국내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·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외 시장 규모 및 경쟁사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35003E-D15C-8699-CA59-A3D8B647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98" y="1645291"/>
            <a:ext cx="7524805" cy="1800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EBB939-2C29-81B8-DD72-90211E1D3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23" y="3745848"/>
            <a:ext cx="7505756" cy="2933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836AD5-F90A-E6FF-7015-B0855CD0B3A5}"/>
              </a:ext>
            </a:extLst>
          </p:cNvPr>
          <p:cNvSpPr txBox="1"/>
          <p:nvPr/>
        </p:nvSpPr>
        <p:spPr>
          <a:xfrm>
            <a:off x="2333597" y="1448217"/>
            <a:ext cx="7239986" cy="3941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국내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 시장 규모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51C5C-008F-9A80-889E-82C889C5C4F7}"/>
              </a:ext>
            </a:extLst>
          </p:cNvPr>
          <p:cNvSpPr txBox="1"/>
          <p:nvPr/>
        </p:nvSpPr>
        <p:spPr>
          <a:xfrm>
            <a:off x="2343122" y="3429000"/>
            <a:ext cx="7239986" cy="3941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국내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 주요시장 경쟁사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5567CCA-033E-FD2E-D70C-615C3D7FE118}"/>
              </a:ext>
            </a:extLst>
          </p:cNvPr>
          <p:cNvSpPr txBox="1"/>
          <p:nvPr/>
        </p:nvSpPr>
        <p:spPr>
          <a:xfrm>
            <a:off x="10011018" y="1744745"/>
            <a:ext cx="2180982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230"/>
              </a:lnSpc>
            </a:pPr>
            <a:r>
              <a:rPr lang="en-US" sz="1200" b="0" i="0" u="none" strike="noStrike" spc="-100" dirty="0">
                <a:solidFill>
                  <a:srgbClr val="4B455C"/>
                </a:solidFill>
              </a:rPr>
              <a:t>24</a:t>
            </a:r>
            <a:r>
              <a:rPr lang="ko-KR" sz="1200" b="0" i="0" u="none" strike="noStrike" spc="-100" dirty="0">
                <a:solidFill>
                  <a:srgbClr val="4B455C"/>
                </a:solidFill>
                <a:ea typeface="맑은 고딕" panose="020B0503020000020004" pitchFamily="50" charset="-127"/>
              </a:rPr>
              <a:t>년</a:t>
            </a:r>
            <a:r>
              <a:rPr lang="en-US" sz="1200" b="0" i="0" u="none" strike="noStrike" spc="-100" dirty="0">
                <a:solidFill>
                  <a:srgbClr val="4B455C"/>
                </a:solidFill>
              </a:rPr>
              <a:t>~31</a:t>
            </a:r>
            <a:r>
              <a:rPr lang="ko-KR" sz="1200" b="0" i="0" u="none" strike="noStrike" spc="-100" dirty="0">
                <a:solidFill>
                  <a:srgbClr val="4B455C"/>
                </a:solidFill>
                <a:ea typeface="맑은 고딕" panose="020B0503020000020004" pitchFamily="50" charset="-127"/>
              </a:rPr>
              <a:t>년</a:t>
            </a:r>
            <a:r>
              <a:rPr lang="en-US" sz="1200" b="0" i="0" u="none" strike="noStrike" spc="-100" dirty="0">
                <a:solidFill>
                  <a:srgbClr val="4B455C"/>
                </a:solidFill>
              </a:rPr>
              <a:t> </a:t>
            </a:r>
            <a:r>
              <a:rPr lang="ko-KR" sz="1200" b="0" i="0" u="none" strike="noStrike" spc="-100" dirty="0">
                <a:solidFill>
                  <a:srgbClr val="4B455C"/>
                </a:solidFill>
                <a:ea typeface="맑은 고딕" panose="020B0503020000020004" pitchFamily="50" charset="-127"/>
              </a:rPr>
              <a:t>성장률</a:t>
            </a:r>
            <a:r>
              <a:rPr lang="en-US" sz="1200" b="0" i="0" u="none" strike="noStrike" spc="-100" dirty="0">
                <a:solidFill>
                  <a:srgbClr val="4B455C"/>
                </a:solidFill>
              </a:rPr>
              <a:t>(*CAGR) 4.87%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54BA360B-E4FB-EDFD-A9AF-FAB79198FF6A}"/>
              </a:ext>
            </a:extLst>
          </p:cNvPr>
          <p:cNvSpPr txBox="1"/>
          <p:nvPr/>
        </p:nvSpPr>
        <p:spPr>
          <a:xfrm>
            <a:off x="10011018" y="2045064"/>
            <a:ext cx="165589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230"/>
              </a:lnSpc>
            </a:pPr>
            <a:r>
              <a:rPr lang="en-US" sz="1200" b="0" i="0" u="none" strike="noStrike" spc="-100">
                <a:solidFill>
                  <a:srgbClr val="4B455C"/>
                </a:solidFill>
              </a:rPr>
              <a:t>* CAGR : </a:t>
            </a:r>
            <a:r>
              <a:rPr lang="ko-KR" sz="1200" b="0" i="0" u="none" strike="noStrike" spc="-100">
                <a:solidFill>
                  <a:srgbClr val="4B455C"/>
                </a:solidFill>
                <a:ea typeface="맑은 고딕" panose="020B0503020000020004" pitchFamily="50" charset="-127"/>
              </a:rPr>
              <a:t>복합</a:t>
            </a:r>
            <a:r>
              <a:rPr lang="en-US" sz="1200" b="0" i="0" u="none" strike="noStrike" spc="-100">
                <a:solidFill>
                  <a:srgbClr val="4B455C"/>
                </a:solidFill>
              </a:rPr>
              <a:t> </a:t>
            </a:r>
            <a:r>
              <a:rPr lang="ko-KR" sz="1200" b="0" i="0" u="none" strike="noStrike" spc="-100">
                <a:solidFill>
                  <a:srgbClr val="4B455C"/>
                </a:solidFill>
                <a:ea typeface="맑은 고딕" panose="020B0503020000020004" pitchFamily="50" charset="-127"/>
              </a:rPr>
              <a:t>연간</a:t>
            </a:r>
            <a:r>
              <a:rPr lang="en-US" sz="1200" b="0" i="0" u="none" strike="noStrike" spc="-100">
                <a:solidFill>
                  <a:srgbClr val="4B455C"/>
                </a:solidFill>
              </a:rPr>
              <a:t> </a:t>
            </a:r>
            <a:r>
              <a:rPr lang="ko-KR" sz="1200" b="0" i="0" u="none" strike="noStrike" spc="-100">
                <a:solidFill>
                  <a:srgbClr val="4B455C"/>
                </a:solidFill>
                <a:ea typeface="맑은 고딕" panose="020B0503020000020004" pitchFamily="50" charset="-127"/>
              </a:rPr>
              <a:t>성장률</a:t>
            </a:r>
          </a:p>
        </p:txBody>
      </p:sp>
    </p:spTree>
    <p:extLst>
      <p:ext uri="{BB962C8B-B14F-4D97-AF65-F5344CB8AC3E}">
        <p14:creationId xmlns:p14="http://schemas.microsoft.com/office/powerpoint/2010/main" val="225070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BBF8F-BE1C-740F-7495-C20CB33C2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7E14C59-59C4-0E1D-0A1C-F7A12B94BF08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제품화 및 양산 계획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BDAE07-4292-8EF2-4B2A-90DD8F40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2" y="2842438"/>
            <a:ext cx="11867535" cy="15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48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4DB6-2B72-B27F-E9D1-DBE05D91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CF82F4-A49B-648D-66BA-9FF178BD814F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부품 선정 및 조달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4ED17F6-CA7A-7CF9-6924-1CCF76496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74" y="2350020"/>
            <a:ext cx="6746708" cy="337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2536DB-322C-F855-2FB6-E34DE4C88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9" t="2028"/>
          <a:stretch/>
        </p:blipFill>
        <p:spPr bwMode="auto">
          <a:xfrm>
            <a:off x="1340278" y="1582742"/>
            <a:ext cx="3369373" cy="49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0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4A1AA-3312-B877-52A0-2E3EA965F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8395309-CF60-3F23-5266-F313291599A0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판로 확보 계획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4B1EA33-F7D7-1AC6-5B34-48AAC195F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07542"/>
              </p:ext>
            </p:extLst>
          </p:nvPr>
        </p:nvGraphicFramePr>
        <p:xfrm>
          <a:off x="762000" y="1739251"/>
          <a:ext cx="10668001" cy="4418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98">
                  <a:extLst>
                    <a:ext uri="{9D8B030D-6E8A-4147-A177-3AD203B41FA5}">
                      <a16:colId xmlns:a16="http://schemas.microsoft.com/office/drawing/2014/main" val="4116342077"/>
                    </a:ext>
                  </a:extLst>
                </a:gridCol>
                <a:gridCol w="4387646">
                  <a:extLst>
                    <a:ext uri="{9D8B030D-6E8A-4147-A177-3AD203B41FA5}">
                      <a16:colId xmlns:a16="http://schemas.microsoft.com/office/drawing/2014/main" val="1293929152"/>
                    </a:ext>
                  </a:extLst>
                </a:gridCol>
                <a:gridCol w="4169257">
                  <a:extLst>
                    <a:ext uri="{9D8B030D-6E8A-4147-A177-3AD203B41FA5}">
                      <a16:colId xmlns:a16="http://schemas.microsoft.com/office/drawing/2014/main" val="2059452390"/>
                    </a:ext>
                  </a:extLst>
                </a:gridCol>
              </a:tblGrid>
              <a:tr h="384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판매처 구분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구체적인 판매처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특징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705949"/>
                  </a:ext>
                </a:extLst>
              </a:tr>
              <a:tr h="645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1A1918"/>
                          </a:solidFill>
                          <a:effectLst/>
                        </a:rPr>
                        <a:t>온라인 플랫폼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네이버 스마트스토어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쿠팡</a:t>
                      </a:r>
                      <a:r>
                        <a:rPr lang="en-US" altLang="ko-KR" sz="1600" dirty="0"/>
                        <a:t>, 11</a:t>
                      </a:r>
                      <a:r>
                        <a:rPr lang="ko-KR" altLang="en-US" sz="1600" dirty="0"/>
                        <a:t>번가</a:t>
                      </a:r>
                      <a:r>
                        <a:rPr lang="en-US" altLang="ko-KR" sz="1600" dirty="0"/>
                        <a:t>, G</a:t>
                      </a:r>
                      <a:r>
                        <a:rPr lang="ko-KR" altLang="en-US" sz="1600" dirty="0"/>
                        <a:t>마켓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옥션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온라인 유통망을 통한 초기 제품 홍보와 구매 유도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003757"/>
                  </a:ext>
                </a:extLst>
              </a:tr>
              <a:tr h="9144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오프라인 매장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대형 마트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이마트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홈플러스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롯데마트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실제 제품을 체험해볼 수 있는 오프라인 매장에서 소비자 신뢰도 향상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060475"/>
                  </a:ext>
                </a:extLst>
              </a:tr>
              <a:tr h="9144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전자제품 매장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하이마트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전자랜드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기술 기반 제품의 특성상 가전제품 매장에서의 판매가 효과적일 수 있음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164338"/>
                  </a:ext>
                </a:extLst>
              </a:tr>
              <a:tr h="914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전문점 및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플랜트숍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/>
                        <a:t>가드닝</a:t>
                      </a:r>
                      <a:r>
                        <a:rPr lang="ko-KR" altLang="en-US" sz="1600" dirty="0"/>
                        <a:t> 전문점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플랜트숍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라이프스타일 매장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플라워 카페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반려식물 키우기 관심이 많은 소비자들이 방문하는 곳에서 판매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746571"/>
                  </a:ext>
                </a:extLst>
              </a:tr>
              <a:tr h="645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해외 온라인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아마존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이베이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알리바바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해외 시장 진출을 위한 글로벌 플랫폼 활용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900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403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F34B6-6333-CE45-7644-6933A901F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0ADAA31-4907-B4AF-0B48-7F4F61788ABF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프로모션 및 광고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267CFD-ED02-86BB-9DBC-905B62F2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7" r="25263"/>
          <a:stretch/>
        </p:blipFill>
        <p:spPr>
          <a:xfrm>
            <a:off x="1540042" y="1836364"/>
            <a:ext cx="9111916" cy="44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6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FDF98-6E01-E67C-E4FD-848AF66A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0">
            <a:extLst>
              <a:ext uri="{FF2B5EF4-FFF2-40B4-BE49-F238E27FC236}">
                <a16:creationId xmlns:a16="http://schemas.microsoft.com/office/drawing/2014/main" id="{FE2629B9-C875-FB7C-25C1-CAA624317E91}"/>
              </a:ext>
            </a:extLst>
          </p:cNvPr>
          <p:cNvSpPr/>
          <p:nvPr/>
        </p:nvSpPr>
        <p:spPr>
          <a:xfrm>
            <a:off x="3990018" y="1944367"/>
            <a:ext cx="4292453" cy="2657662"/>
          </a:xfrm>
          <a:custGeom>
            <a:avLst/>
            <a:gdLst>
              <a:gd name="connsiteX0" fmla="*/ 0 w 3692175"/>
              <a:gd name="connsiteY0" fmla="*/ 0 h 2286001"/>
              <a:gd name="connsiteX1" fmla="*/ 1677006 w 3692175"/>
              <a:gd name="connsiteY1" fmla="*/ 0 h 2286001"/>
              <a:gd name="connsiteX2" fmla="*/ 1880460 w 3692175"/>
              <a:gd name="connsiteY2" fmla="*/ 203454 h 2286001"/>
              <a:gd name="connsiteX3" fmla="*/ 1880460 w 3692175"/>
              <a:gd name="connsiteY3" fmla="*/ 1859714 h 2286001"/>
              <a:gd name="connsiteX4" fmla="*/ 1879260 w 3692175"/>
              <a:gd name="connsiteY4" fmla="*/ 1859714 h 2286001"/>
              <a:gd name="connsiteX5" fmla="*/ 1879260 w 3692175"/>
              <a:gd name="connsiteY5" fmla="*/ 1889078 h 2286001"/>
              <a:gd name="connsiteX6" fmla="*/ 1880178 w 3692175"/>
              <a:gd name="connsiteY6" fmla="*/ 1889078 h 2286001"/>
              <a:gd name="connsiteX7" fmla="*/ 1880178 w 3692175"/>
              <a:gd name="connsiteY7" fmla="*/ 2062381 h 2286001"/>
              <a:gd name="connsiteX8" fmla="*/ 2056080 w 3692175"/>
              <a:gd name="connsiteY8" fmla="*/ 2238283 h 2286001"/>
              <a:gd name="connsiteX9" fmla="*/ 3692175 w 3692175"/>
              <a:gd name="connsiteY9" fmla="*/ 2238283 h 2286001"/>
              <a:gd name="connsiteX10" fmla="*/ 3692175 w 3692175"/>
              <a:gd name="connsiteY10" fmla="*/ 2286001 h 2286001"/>
              <a:gd name="connsiteX11" fmla="*/ 2035915 w 3692175"/>
              <a:gd name="connsiteY11" fmla="*/ 2286001 h 2286001"/>
              <a:gd name="connsiteX12" fmla="*/ 1832461 w 3692175"/>
              <a:gd name="connsiteY12" fmla="*/ 2082547 h 2286001"/>
              <a:gd name="connsiteX13" fmla="*/ 1832461 w 3692175"/>
              <a:gd name="connsiteY13" fmla="*/ 1933252 h 2286001"/>
              <a:gd name="connsiteX14" fmla="*/ 1832460 w 3692175"/>
              <a:gd name="connsiteY14" fmla="*/ 1933252 h 2286001"/>
              <a:gd name="connsiteX15" fmla="*/ 1832460 w 3692175"/>
              <a:gd name="connsiteY15" fmla="*/ 1594852 h 2286001"/>
              <a:gd name="connsiteX16" fmla="*/ 1832742 w 3692175"/>
              <a:gd name="connsiteY16" fmla="*/ 1594852 h 2286001"/>
              <a:gd name="connsiteX17" fmla="*/ 1832742 w 3692175"/>
              <a:gd name="connsiteY17" fmla="*/ 223619 h 2286001"/>
              <a:gd name="connsiteX18" fmla="*/ 1656840 w 3692175"/>
              <a:gd name="connsiteY18" fmla="*/ 47717 h 2286001"/>
              <a:gd name="connsiteX19" fmla="*/ 0 w 3692175"/>
              <a:gd name="connsiteY19" fmla="*/ 47717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2175" h="2286001">
                <a:moveTo>
                  <a:pt x="0" y="0"/>
                </a:moveTo>
                <a:lnTo>
                  <a:pt x="1677006" y="0"/>
                </a:lnTo>
                <a:cubicBezTo>
                  <a:pt x="1789371" y="0"/>
                  <a:pt x="1880460" y="91089"/>
                  <a:pt x="1880460" y="203454"/>
                </a:cubicBezTo>
                <a:lnTo>
                  <a:pt x="1880460" y="1859714"/>
                </a:lnTo>
                <a:lnTo>
                  <a:pt x="1879260" y="1859714"/>
                </a:lnTo>
                <a:lnTo>
                  <a:pt x="1879260" y="1889078"/>
                </a:lnTo>
                <a:lnTo>
                  <a:pt x="1880178" y="1889078"/>
                </a:lnTo>
                <a:lnTo>
                  <a:pt x="1880178" y="2062381"/>
                </a:lnTo>
                <a:cubicBezTo>
                  <a:pt x="1880178" y="2159529"/>
                  <a:pt x="1958932" y="2238283"/>
                  <a:pt x="2056080" y="2238283"/>
                </a:cubicBezTo>
                <a:lnTo>
                  <a:pt x="3692175" y="2238283"/>
                </a:lnTo>
                <a:lnTo>
                  <a:pt x="3692175" y="2286001"/>
                </a:lnTo>
                <a:lnTo>
                  <a:pt x="2035915" y="2286001"/>
                </a:lnTo>
                <a:cubicBezTo>
                  <a:pt x="1923550" y="2286001"/>
                  <a:pt x="1832461" y="2194912"/>
                  <a:pt x="1832461" y="2082547"/>
                </a:cubicBezTo>
                <a:lnTo>
                  <a:pt x="1832461" y="1933252"/>
                </a:lnTo>
                <a:lnTo>
                  <a:pt x="1832460" y="1933252"/>
                </a:lnTo>
                <a:lnTo>
                  <a:pt x="1832460" y="1594852"/>
                </a:lnTo>
                <a:lnTo>
                  <a:pt x="1832742" y="1594852"/>
                </a:lnTo>
                <a:lnTo>
                  <a:pt x="1832742" y="223619"/>
                </a:lnTo>
                <a:cubicBezTo>
                  <a:pt x="1832742" y="126471"/>
                  <a:pt x="1753988" y="47717"/>
                  <a:pt x="1656840" y="47717"/>
                </a:cubicBezTo>
                <a:lnTo>
                  <a:pt x="0" y="47717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1DC58A7-6918-8702-DC8D-6173D4180B28}"/>
              </a:ext>
            </a:extLst>
          </p:cNvPr>
          <p:cNvSpPr/>
          <p:nvPr/>
        </p:nvSpPr>
        <p:spPr>
          <a:xfrm>
            <a:off x="3909529" y="1896379"/>
            <a:ext cx="155030" cy="1550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sx="200000" sy="2000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8C3A25-D08B-6444-47EC-6082E0AA7EF3}"/>
              </a:ext>
            </a:extLst>
          </p:cNvPr>
          <p:cNvSpPr/>
          <p:nvPr/>
        </p:nvSpPr>
        <p:spPr>
          <a:xfrm>
            <a:off x="3048000" y="2774074"/>
            <a:ext cx="6096000" cy="995245"/>
          </a:xfrm>
          <a:prstGeom prst="rect">
            <a:avLst/>
          </a:prstGeom>
          <a:solidFill>
            <a:srgbClr val="62847D"/>
          </a:solidFill>
        </p:spPr>
        <p:txBody>
          <a:bodyPr tIns="108000" bIns="108000">
            <a:spAutoFit/>
          </a:bodyPr>
          <a:lstStyle/>
          <a:p>
            <a:pPr algn="ctr" latinLnBrk="0"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감사합니다</a:t>
            </a:r>
            <a:endParaRPr lang="en-US" altLang="ko-KR" sz="4000" b="1" i="1" kern="0" dirty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ko-KR" altLang="en-US" sz="1050" kern="0" dirty="0">
                <a:solidFill>
                  <a:prstClr val="white">
                    <a:lumMod val="95000"/>
                  </a:prstClr>
                </a:solidFill>
              </a:rPr>
              <a:t>스마트 화분 관리 시스템</a:t>
            </a:r>
            <a:endParaRPr lang="ko-KR" altLang="en-US" sz="60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7232B0-461D-D12A-AFCB-93BC1CC8722B}"/>
              </a:ext>
            </a:extLst>
          </p:cNvPr>
          <p:cNvSpPr/>
          <p:nvPr/>
        </p:nvSpPr>
        <p:spPr>
          <a:xfrm>
            <a:off x="7610650" y="4847183"/>
            <a:ext cx="31967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ko-KR" altLang="en-US" sz="1600" kern="0" dirty="0">
                <a:solidFill>
                  <a:prstClr val="white"/>
                </a:solidFill>
              </a:rPr>
              <a:t>인하공전 컴퓨터정보과 </a:t>
            </a:r>
            <a:r>
              <a:rPr lang="en-US" altLang="ko-KR" sz="1600" kern="0" dirty="0">
                <a:solidFill>
                  <a:prstClr val="white"/>
                </a:solidFill>
              </a:rPr>
              <a:t>3-A</a:t>
            </a:r>
          </a:p>
          <a:p>
            <a:pPr algn="r" latinLnBrk="0"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202044034 </a:t>
            </a:r>
            <a:r>
              <a:rPr lang="ko-KR" altLang="en-US" sz="1600" b="1" kern="0">
                <a:solidFill>
                  <a:prstClr val="white"/>
                </a:solidFill>
              </a:rPr>
              <a:t>왕   건</a:t>
            </a:r>
            <a:endParaRPr lang="en-US" altLang="ko-KR" sz="1600" b="1" kern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202244003 </a:t>
            </a:r>
            <a:r>
              <a:rPr lang="ko-KR" altLang="en-US" sz="1600" b="1" kern="0" dirty="0">
                <a:solidFill>
                  <a:prstClr val="white"/>
                </a:solidFill>
              </a:rPr>
              <a:t>윤예빈</a:t>
            </a:r>
            <a:endParaRPr lang="en-US" altLang="ko-KR" sz="1600" b="1" kern="0" dirty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</a:rPr>
              <a:t>202244016 </a:t>
            </a:r>
            <a:r>
              <a:rPr lang="ko-KR" altLang="en-US" sz="1600" b="1" kern="0" dirty="0">
                <a:solidFill>
                  <a:prstClr val="white"/>
                </a:solidFill>
              </a:rPr>
              <a:t>김민호</a:t>
            </a:r>
            <a:endParaRPr lang="en-US" altLang="ko-KR" sz="1600" b="1" kern="0" dirty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</a:rPr>
              <a:t>202244026 </a:t>
            </a:r>
            <a:r>
              <a:rPr lang="ko-KR" altLang="en-US" sz="1600" b="1" kern="0" dirty="0" err="1">
                <a:solidFill>
                  <a:prstClr val="white"/>
                </a:solidFill>
              </a:rPr>
              <a:t>구예림</a:t>
            </a:r>
            <a:endParaRPr lang="en-US" altLang="ko-KR" sz="1600" b="1" kern="0" dirty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202244028 </a:t>
            </a:r>
            <a:r>
              <a:rPr lang="ko-KR" altLang="en-US" sz="1600" b="1" kern="0">
                <a:solidFill>
                  <a:prstClr val="white"/>
                </a:solidFill>
              </a:rPr>
              <a:t>이수민</a:t>
            </a:r>
            <a:endParaRPr lang="en-US" altLang="ko-KR" sz="1600" b="1" kern="0">
              <a:solidFill>
                <a:prstClr val="white"/>
              </a:solidFill>
            </a:endParaRPr>
          </a:p>
          <a:p>
            <a:pPr algn="r" latinLnBrk="0"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202244035 </a:t>
            </a:r>
            <a:r>
              <a:rPr lang="ko-KR" altLang="en-US" sz="1600" b="1" kern="0" dirty="0" err="1">
                <a:solidFill>
                  <a:prstClr val="white"/>
                </a:solidFill>
              </a:rPr>
              <a:t>이승예</a:t>
            </a:r>
            <a:endParaRPr lang="ko-KR" altLang="en-US" sz="16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0.16068 -1.48148E-6 C 0.19167 -1.48148E-6 0.17279 0.19005 0.17539 0.32963 C 0.17448 0.40301 0.18789 0.38333 0.35209 0.38009 " pathEditMode="relative" rAng="0" ptsTypes="AAAA">
                                      <p:cBhvr>
                                        <p:cTn id="6" dur="2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필요성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6" name="그림 5" descr="텍스트, 도표, 원, 스크린샷이(가) 표시된 사진&#10;&#10;자동 생성된 설명">
            <a:extLst>
              <a:ext uri="{FF2B5EF4-FFF2-40B4-BE49-F238E27FC236}">
                <a16:creationId xmlns:a16="http://schemas.microsoft.com/office/drawing/2014/main" id="{2E3B43FE-FBB0-D8EF-27F3-780277A37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8"/>
          <a:stretch/>
        </p:blipFill>
        <p:spPr>
          <a:xfrm>
            <a:off x="6150130" y="2738043"/>
            <a:ext cx="5229965" cy="2775396"/>
          </a:xfrm>
          <a:prstGeom prst="rect">
            <a:avLst/>
          </a:prstGeom>
        </p:spPr>
      </p:pic>
      <p:pic>
        <p:nvPicPr>
          <p:cNvPr id="13" name="그림 1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922B223-D934-FB67-FF47-4CDFF3BF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00" y="1661984"/>
            <a:ext cx="1973244" cy="4667982"/>
          </a:xfrm>
          <a:prstGeom prst="rect">
            <a:avLst/>
          </a:prstGeom>
        </p:spPr>
      </p:pic>
      <p:sp>
        <p:nvSpPr>
          <p:cNvPr id="2" name="AutoShape 10">
            <a:extLst>
              <a:ext uri="{FF2B5EF4-FFF2-40B4-BE49-F238E27FC236}">
                <a16:creationId xmlns:a16="http://schemas.microsoft.com/office/drawing/2014/main" id="{333417FC-1B74-EC60-A4E4-F1FD0FC28E37}"/>
              </a:ext>
            </a:extLst>
          </p:cNvPr>
          <p:cNvSpPr/>
          <p:nvPr/>
        </p:nvSpPr>
        <p:spPr>
          <a:xfrm>
            <a:off x="4767496" y="4554326"/>
            <a:ext cx="954891" cy="0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201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DA545-D98F-7D29-2242-D28795EE2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34A5CE-AEA6-8DE8-3301-0C1BA9C4AE42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관련 기술 현황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2874A5-2314-E1C5-32AC-038FBFCDF3FC}"/>
              </a:ext>
            </a:extLst>
          </p:cNvPr>
          <p:cNvSpPr/>
          <p:nvPr/>
        </p:nvSpPr>
        <p:spPr>
          <a:xfrm>
            <a:off x="3691087" y="6346370"/>
            <a:ext cx="500115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[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표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]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자사와 시중에 판매되고 있는 스마트 화분 센서 기능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CF458E-7DE5-D59F-6D22-C40C6C24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52" y="1500166"/>
            <a:ext cx="7404895" cy="46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11F97-6519-9466-8A09-6227978A7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31F66E0-DD38-8510-F1CF-EB2E6B59A6A1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목표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9E1DCF-7588-934C-2871-A46F6765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68" y="1640233"/>
            <a:ext cx="7149264" cy="48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5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0A700-8775-2D41-5237-20D7893E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49FAA6C-2CAB-995F-E6C9-235F5B3AD03C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기술 개발 내용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4" name="그림 3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3658C9F-EFB4-560C-BA49-39B7564D1D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735" y="1383866"/>
            <a:ext cx="6956529" cy="536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8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0F8BE-C29F-01DF-FE27-FF6276EE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E84EC7B-986F-1F2D-5096-4497BDF1577A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최종 목표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(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평가지표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)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A0BF37-502F-C65C-2350-027998FD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56" y="1688622"/>
            <a:ext cx="9003688" cy="44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4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F245A-A9B5-20F2-9360-1AFB49CA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9C3000-558F-8D8D-DC57-041E89F7E70F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스마트 화분 관리 시스템 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3D 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모델링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E07D1-66C9-DFF7-B247-01862005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52" y="1729345"/>
            <a:ext cx="8454496" cy="46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2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74B6D-25F3-646E-6973-0C276297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526D9A-076A-8437-67E7-28A5CBE9A906}"/>
              </a:ext>
            </a:extLst>
          </p:cNvPr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스마트 화분 관리 시스템 구성도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4071D2-3339-79B2-61DA-01F0A960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86" y="1406188"/>
            <a:ext cx="10708027" cy="51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87313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816</Words>
  <Application>Microsoft Office PowerPoint</Application>
  <PresentationFormat>와이드스크린</PresentationFormat>
  <Paragraphs>175</Paragraphs>
  <Slides>25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바탕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왕건[컴퓨터정보공학과]</cp:lastModifiedBy>
  <cp:revision>70</cp:revision>
  <dcterms:created xsi:type="dcterms:W3CDTF">2020-07-24T02:29:32Z</dcterms:created>
  <dcterms:modified xsi:type="dcterms:W3CDTF">2024-10-15T05:55:41Z</dcterms:modified>
  <cp:contentStatus/>
</cp:coreProperties>
</file>